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7" r:id="rId2"/>
    <p:sldId id="258" r:id="rId3"/>
    <p:sldId id="267" r:id="rId4"/>
    <p:sldId id="270" r:id="rId5"/>
    <p:sldId id="269" r:id="rId6"/>
    <p:sldId id="268" r:id="rId7"/>
    <p:sldId id="272" r:id="rId8"/>
    <p:sldId id="286" r:id="rId9"/>
    <p:sldId id="284" r:id="rId10"/>
    <p:sldId id="287" r:id="rId11"/>
    <p:sldId id="283" r:id="rId12"/>
    <p:sldId id="291" r:id="rId13"/>
    <p:sldId id="288" r:id="rId14"/>
    <p:sldId id="282" r:id="rId15"/>
    <p:sldId id="281" r:id="rId16"/>
    <p:sldId id="280" r:id="rId17"/>
    <p:sldId id="275" r:id="rId18"/>
    <p:sldId id="277" r:id="rId19"/>
    <p:sldId id="279" r:id="rId20"/>
    <p:sldId id="278" r:id="rId21"/>
    <p:sldId id="276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LMACEN\Downloads\EJEMPLO%20%20FORMAT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757-4FB5-AAFE-9550C7BA26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757-4FB5-AAFE-9550C7BA26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757-4FB5-AAFE-9550C7BA26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Hoja1!$C$6:$D$6</c:f>
              <c:strCache>
                <c:ptCount val="2"/>
                <c:pt idx="0">
                  <c:v>META</c:v>
                </c:pt>
                <c:pt idx="1">
                  <c:v>META LOGRADA</c:v>
                </c:pt>
              </c:strCache>
            </c:strRef>
          </c:cat>
          <c:val>
            <c:numRef>
              <c:f>Hoja1!$C$7:$D$7</c:f>
              <c:numCache>
                <c:formatCode>General</c:formatCode>
                <c:ptCount val="2"/>
                <c:pt idx="0">
                  <c:v>95</c:v>
                </c:pt>
                <c:pt idx="1">
                  <c:v>98.2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57-4FB5-AAFE-9550C7BA26E6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gapWidth val="150"/>
        <c:secondPieSize val="75"/>
        <c:serLines>
          <c:spPr>
            <a:ln w="9525" cap="flat" cmpd="sng" algn="ctr">
              <a:solidFill>
                <a:schemeClr val="dk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46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98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9697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410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4626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0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09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05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7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8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16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03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2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225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9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0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ISTRIBUCION.UAD@minedu.gob.p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5C65DB-7BE0-4FD1-D34A-2E9308269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420427"/>
            <a:ext cx="10889024" cy="109195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DISTRIBUCIÓN LOCAL DE MATERIALES EDUCATIVOS IMPRESOS</a:t>
            </a:r>
            <a:r>
              <a:rPr lang="es-ES" sz="28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s-ES" sz="28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DOTACIÓN</a:t>
            </a:r>
            <a:r>
              <a:rPr lang="es-ES" sz="2800" b="1" u="sng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lang="es-PE" sz="2800" u="sng" dirty="0"/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23E51DD0-EBE3-BE8E-51B5-E6E87DAAE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911876"/>
            <a:ext cx="2689934" cy="294738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CBDB8AE-9E57-6317-88F7-030CD6C689E5}"/>
              </a:ext>
            </a:extLst>
          </p:cNvPr>
          <p:cNvSpPr txBox="1"/>
          <p:nvPr/>
        </p:nvSpPr>
        <p:spPr>
          <a:xfrm>
            <a:off x="8069179" y="6272212"/>
            <a:ext cx="41228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1945" marR="853440" algn="ctr">
              <a:spcAft>
                <a:spcPts val="0"/>
              </a:spcAft>
            </a:pPr>
            <a:r>
              <a:rPr lang="es-ES" sz="1800" dirty="0">
                <a:effectLst/>
                <a:latin typeface="Arial MT"/>
                <a:ea typeface="Calibri" panose="020F0502020204030204" pitchFamily="34" charset="0"/>
              </a:rPr>
              <a:t>Chuquibamba,</a:t>
            </a:r>
            <a:r>
              <a:rPr lang="es-ES" sz="1800" spc="-10" dirty="0">
                <a:effectLst/>
                <a:latin typeface="Arial MT"/>
                <a:ea typeface="Calibri" panose="020F0502020204030204" pitchFamily="34" charset="0"/>
              </a:rPr>
              <a:t> </a:t>
            </a:r>
            <a:r>
              <a:rPr lang="es-ES" spc="-10" dirty="0">
                <a:latin typeface="Arial MT"/>
                <a:ea typeface="Calibri" panose="020F0502020204030204" pitchFamily="34" charset="0"/>
              </a:rPr>
              <a:t>enero 2023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 </a:t>
            </a:r>
            <a:endParaRPr lang="es-PE" sz="28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7" name="image9.jpeg">
            <a:extLst>
              <a:ext uri="{FF2B5EF4-FFF2-40B4-BE49-F238E27FC236}">
                <a16:creationId xmlns:a16="http://schemas.microsoft.com/office/drawing/2014/main" id="{F7A26E2C-BE9B-A285-DF49-53CBF78DD0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334" y="632311"/>
            <a:ext cx="4290060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85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0FB3D-BB20-1774-544D-452E9A854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776728" cy="59355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DISTRIBUCIÓN LOCAL DE MATERIALES EDUCATIVOS IMPRESOS </a:t>
            </a:r>
            <a:r>
              <a:rPr lang="es-ES" sz="20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s-ES" sz="20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DOTACIÓN</a:t>
            </a:r>
            <a:r>
              <a:rPr lang="es-ES" sz="2000" b="1" u="sng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</a:t>
            </a:r>
            <a:br>
              <a:rPr lang="es-P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s-PE" dirty="0"/>
          </a:p>
        </p:txBody>
      </p:sp>
      <p:pic>
        <p:nvPicPr>
          <p:cNvPr id="10" name="image1.png">
            <a:extLst>
              <a:ext uri="{FF2B5EF4-FFF2-40B4-BE49-F238E27FC236}">
                <a16:creationId xmlns:a16="http://schemas.microsoft.com/office/drawing/2014/main" id="{F4CF1580-11C7-C3F5-C693-FD7D68E880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6600" y="14147"/>
            <a:ext cx="686578" cy="892232"/>
          </a:xfrm>
          <a:prstGeom prst="rect">
            <a:avLst/>
          </a:prstGeom>
        </p:spPr>
      </p:pic>
      <p:pic>
        <p:nvPicPr>
          <p:cNvPr id="11" name="image9.jpeg">
            <a:extLst>
              <a:ext uri="{FF2B5EF4-FFF2-40B4-BE49-F238E27FC236}">
                <a16:creationId xmlns:a16="http://schemas.microsoft.com/office/drawing/2014/main" id="{5525EA08-3FEC-04EF-389C-3FF73C2D1D9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333" y="287303"/>
            <a:ext cx="4290060" cy="388620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8ECC5BEC-7CFD-EDB7-D0A8-AA7AEA23B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409024" y="1411550"/>
            <a:ext cx="8174154" cy="4927106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15D9F37-FC89-869A-75DC-0E2913DEF3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742" y="3524396"/>
            <a:ext cx="7723574" cy="3004858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C7A6D68F-5281-7D23-BA44-7DEE74B118E1}"/>
              </a:ext>
            </a:extLst>
          </p:cNvPr>
          <p:cNvSpPr/>
          <p:nvPr/>
        </p:nvSpPr>
        <p:spPr>
          <a:xfrm>
            <a:off x="608822" y="1348290"/>
            <a:ext cx="2213541" cy="497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N°</a:t>
            </a:r>
            <a:r>
              <a:rPr lang="es-ES" dirty="0"/>
              <a:t> COMPROBANTES / PECOSA</a:t>
            </a:r>
            <a:endParaRPr lang="es-PE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98EA017-6FF5-2748-51B9-4773D3898F77}"/>
              </a:ext>
            </a:extLst>
          </p:cNvPr>
          <p:cNvSpPr/>
          <p:nvPr/>
        </p:nvSpPr>
        <p:spPr>
          <a:xfrm>
            <a:off x="638021" y="1988742"/>
            <a:ext cx="2213541" cy="497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CENTRO DE COSTO</a:t>
            </a:r>
            <a:endParaRPr lang="es-PE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3B4202F-73D5-49F3-55A3-C927994F0091}"/>
              </a:ext>
            </a:extLst>
          </p:cNvPr>
          <p:cNvSpPr/>
          <p:nvPr/>
        </p:nvSpPr>
        <p:spPr>
          <a:xfrm>
            <a:off x="638020" y="2806577"/>
            <a:ext cx="2213541" cy="497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ITEMS</a:t>
            </a:r>
            <a:endParaRPr lang="es-PE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34CA9D6-FB69-478F-B41A-4A286E5F18ED}"/>
              </a:ext>
            </a:extLst>
          </p:cNvPr>
          <p:cNvSpPr/>
          <p:nvPr/>
        </p:nvSpPr>
        <p:spPr>
          <a:xfrm>
            <a:off x="608819" y="3626528"/>
            <a:ext cx="2213541" cy="497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CUENTA  CONTABLE Y CLASIFICADOR</a:t>
            </a:r>
            <a:endParaRPr lang="es-PE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330A303-E78F-75BA-ABD5-57A83BCCFF1B}"/>
              </a:ext>
            </a:extLst>
          </p:cNvPr>
          <p:cNvSpPr/>
          <p:nvPr/>
        </p:nvSpPr>
        <p:spPr>
          <a:xfrm>
            <a:off x="608820" y="4522003"/>
            <a:ext cx="2213541" cy="497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DOTACION</a:t>
            </a:r>
            <a:endParaRPr lang="es-PE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ED0A97C-EF99-62E4-7298-4885DBAF037B}"/>
              </a:ext>
            </a:extLst>
          </p:cNvPr>
          <p:cNvSpPr/>
          <p:nvPr/>
        </p:nvSpPr>
        <p:spPr>
          <a:xfrm>
            <a:off x="608821" y="5261135"/>
            <a:ext cx="2213541" cy="497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PRECIO</a:t>
            </a:r>
            <a:endParaRPr lang="es-PE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EF19642-D9CB-5CF7-4A4A-9A7BE3EF8B65}"/>
              </a:ext>
            </a:extLst>
          </p:cNvPr>
          <p:cNvSpPr/>
          <p:nvPr/>
        </p:nvSpPr>
        <p:spPr>
          <a:xfrm>
            <a:off x="608821" y="5999825"/>
            <a:ext cx="2213541" cy="497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SIN CONFORMIDAD</a:t>
            </a:r>
            <a:endParaRPr lang="es-PE" dirty="0"/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E83F1B2B-AF60-8C8B-41C4-67E2317FD7A3}"/>
              </a:ext>
            </a:extLst>
          </p:cNvPr>
          <p:cNvCxnSpPr/>
          <p:nvPr/>
        </p:nvCxnSpPr>
        <p:spPr>
          <a:xfrm>
            <a:off x="2822360" y="1580018"/>
            <a:ext cx="4048957" cy="1403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0D78F0ED-8D14-9AAA-57A7-F2EAC75DA37D}"/>
              </a:ext>
            </a:extLst>
          </p:cNvPr>
          <p:cNvCxnSpPr>
            <a:stCxn id="12" idx="3"/>
          </p:cNvCxnSpPr>
          <p:nvPr/>
        </p:nvCxnSpPr>
        <p:spPr>
          <a:xfrm>
            <a:off x="2822363" y="1596865"/>
            <a:ext cx="4448448" cy="2291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11BE4EC5-DC7E-844E-B7BC-8D2C05CE47C6}"/>
              </a:ext>
            </a:extLst>
          </p:cNvPr>
          <p:cNvCxnSpPr>
            <a:stCxn id="13" idx="3"/>
          </p:cNvCxnSpPr>
          <p:nvPr/>
        </p:nvCxnSpPr>
        <p:spPr>
          <a:xfrm>
            <a:off x="2851562" y="2237317"/>
            <a:ext cx="1445230" cy="1903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32219484-5BF1-3062-4F20-7DB796398DF7}"/>
              </a:ext>
            </a:extLst>
          </p:cNvPr>
          <p:cNvCxnSpPr>
            <a:stCxn id="14" idx="3"/>
          </p:cNvCxnSpPr>
          <p:nvPr/>
        </p:nvCxnSpPr>
        <p:spPr>
          <a:xfrm>
            <a:off x="2851561" y="3055152"/>
            <a:ext cx="1027981" cy="1640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FBAAF336-40A6-D579-AA12-B2F6560315CC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2851562" y="2237317"/>
            <a:ext cx="2395141" cy="383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964FF360-23B4-496F-E894-D4B7E3CF8AE5}"/>
              </a:ext>
            </a:extLst>
          </p:cNvPr>
          <p:cNvCxnSpPr>
            <a:stCxn id="14" idx="3"/>
          </p:cNvCxnSpPr>
          <p:nvPr/>
        </p:nvCxnSpPr>
        <p:spPr>
          <a:xfrm flipV="1">
            <a:off x="2851561" y="3014307"/>
            <a:ext cx="2031892" cy="40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B51624C4-685A-59A7-57A1-26A11358BEDF}"/>
              </a:ext>
            </a:extLst>
          </p:cNvPr>
          <p:cNvCxnSpPr>
            <a:stCxn id="15" idx="3"/>
          </p:cNvCxnSpPr>
          <p:nvPr/>
        </p:nvCxnSpPr>
        <p:spPr>
          <a:xfrm>
            <a:off x="2822360" y="3875103"/>
            <a:ext cx="2681795" cy="895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0B1455C1-51A5-6CE7-8F64-CF6724595927}"/>
              </a:ext>
            </a:extLst>
          </p:cNvPr>
          <p:cNvCxnSpPr>
            <a:stCxn id="16" idx="3"/>
          </p:cNvCxnSpPr>
          <p:nvPr/>
        </p:nvCxnSpPr>
        <p:spPr>
          <a:xfrm flipV="1">
            <a:off x="2822361" y="4707994"/>
            <a:ext cx="3865486" cy="62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7FFFC25E-0E5D-4A06-F4B2-3B2F1CF4434A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2822362" y="4787424"/>
            <a:ext cx="5513770" cy="722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EE5C6499-48AA-3546-FEFA-59CC7F445D5B}"/>
              </a:ext>
            </a:extLst>
          </p:cNvPr>
          <p:cNvCxnSpPr>
            <a:stCxn id="18" idx="3"/>
          </p:cNvCxnSpPr>
          <p:nvPr/>
        </p:nvCxnSpPr>
        <p:spPr>
          <a:xfrm flipV="1">
            <a:off x="2822362" y="2457012"/>
            <a:ext cx="4208753" cy="3791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B0956E9F-FDE4-6703-DFD7-3FE16D59A854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2822362" y="6233150"/>
            <a:ext cx="4608248" cy="15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280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0FB3D-BB20-1774-544D-452E9A854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776728" cy="593558"/>
          </a:xfrm>
        </p:spPr>
        <p:txBody>
          <a:bodyPr>
            <a:noAutofit/>
          </a:bodyPr>
          <a:lstStyle/>
          <a:p>
            <a:pPr algn="ctr"/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DISTRIBUCIÓN LOCAL DE MATERIALES EDUCATIVOS IMPRESOS </a:t>
            </a:r>
            <a:r>
              <a:rPr lang="es-ES" sz="18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s-ES" sz="18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DOTACIÓN</a:t>
            </a:r>
            <a:r>
              <a:rPr lang="es-ES" sz="1800" b="1" u="sng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lang="es-PE" sz="1800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B87A7B5E-4AD8-A487-8A0E-DA4EFC1AE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4743651" y="1045660"/>
            <a:ext cx="2644092" cy="4518025"/>
          </a:xfrm>
        </p:spPr>
      </p:pic>
      <p:pic>
        <p:nvPicPr>
          <p:cNvPr id="3" name="image1.png">
            <a:extLst>
              <a:ext uri="{FF2B5EF4-FFF2-40B4-BE49-F238E27FC236}">
                <a16:creationId xmlns:a16="http://schemas.microsoft.com/office/drawing/2014/main" id="{E9381581-6E67-AEA2-B549-9A5DD1BF606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96600" y="14147"/>
            <a:ext cx="686578" cy="892232"/>
          </a:xfrm>
          <a:prstGeom prst="rect">
            <a:avLst/>
          </a:prstGeom>
        </p:spPr>
      </p:pic>
      <p:pic>
        <p:nvPicPr>
          <p:cNvPr id="4" name="image9.jpeg">
            <a:extLst>
              <a:ext uri="{FF2B5EF4-FFF2-40B4-BE49-F238E27FC236}">
                <a16:creationId xmlns:a16="http://schemas.microsoft.com/office/drawing/2014/main" id="{952E6506-6926-CF2C-A898-A86D2E366D0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7333" y="287303"/>
            <a:ext cx="4290060" cy="38862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E16A94A-A25B-2727-B280-2C54637A322F}"/>
              </a:ext>
            </a:extLst>
          </p:cNvPr>
          <p:cNvSpPr/>
          <p:nvPr/>
        </p:nvSpPr>
        <p:spPr>
          <a:xfrm>
            <a:off x="962310" y="1982626"/>
            <a:ext cx="2636668" cy="593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 RESPONSABLE DEL CENTRO DE COSTO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7A24EFD-3701-5098-67F1-A0DA74B0FCB9}"/>
              </a:ext>
            </a:extLst>
          </p:cNvPr>
          <p:cNvSpPr/>
          <p:nvPr/>
        </p:nvSpPr>
        <p:spPr>
          <a:xfrm>
            <a:off x="962310" y="3006440"/>
            <a:ext cx="2636668" cy="593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TERNA: LISTA DE 3 PERSONAS DE APOYO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D0580A2-7FF0-78EC-01B6-407B458E72AE}"/>
              </a:ext>
            </a:extLst>
          </p:cNvPr>
          <p:cNvSpPr/>
          <p:nvPr/>
        </p:nvSpPr>
        <p:spPr>
          <a:xfrm>
            <a:off x="962310" y="4031709"/>
            <a:ext cx="2636668" cy="593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CANTIDAD DE ITEMS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341A4F8-E78B-5940-3A25-8E14E1516E78}"/>
              </a:ext>
            </a:extLst>
          </p:cNvPr>
          <p:cNvSpPr/>
          <p:nvPr/>
        </p:nvSpPr>
        <p:spPr>
          <a:xfrm>
            <a:off x="8740126" y="4031709"/>
            <a:ext cx="2636668" cy="593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FECHA DE RECEPCION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81F47E5-8466-9563-DAC0-D043EB064903}"/>
              </a:ext>
            </a:extLst>
          </p:cNvPr>
          <p:cNvSpPr/>
          <p:nvPr/>
        </p:nvSpPr>
        <p:spPr>
          <a:xfrm>
            <a:off x="8740126" y="3006440"/>
            <a:ext cx="2636668" cy="593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UNIDAD DE MEDIDA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6A598BD-C224-DB7D-944D-EE3A7F92CE3A}"/>
              </a:ext>
            </a:extLst>
          </p:cNvPr>
          <p:cNvSpPr/>
          <p:nvPr/>
        </p:nvSpPr>
        <p:spPr>
          <a:xfrm>
            <a:off x="8740126" y="1972034"/>
            <a:ext cx="2636668" cy="593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MARCA : DOTACION 2023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C91015B7-03B5-2D7B-8B2A-1CBB454D6CA1}"/>
              </a:ext>
            </a:extLst>
          </p:cNvPr>
          <p:cNvCxnSpPr>
            <a:stCxn id="13" idx="1"/>
          </p:cNvCxnSpPr>
          <p:nvPr/>
        </p:nvCxnSpPr>
        <p:spPr>
          <a:xfrm flipH="1">
            <a:off x="7776839" y="4328488"/>
            <a:ext cx="963287" cy="101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B8B088F8-F9D6-CC1F-1253-7DF3D18D4BE4}"/>
              </a:ext>
            </a:extLst>
          </p:cNvPr>
          <p:cNvCxnSpPr>
            <a:stCxn id="8" idx="3"/>
          </p:cNvCxnSpPr>
          <p:nvPr/>
        </p:nvCxnSpPr>
        <p:spPr>
          <a:xfrm flipV="1">
            <a:off x="3598978" y="2268812"/>
            <a:ext cx="582405" cy="10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D6B1DEF2-9DB8-8BFD-2BB5-A1FAA730A776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598978" y="2279405"/>
            <a:ext cx="3378871" cy="2049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8F4F3C4F-7B56-2168-DD2C-8EAB486FC4D1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598978" y="2600842"/>
            <a:ext cx="1246394" cy="702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E67CF6AA-88ED-54F3-A6BF-3A12E56E364A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3598978" y="3303219"/>
            <a:ext cx="3272339" cy="1074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F33A901B-E6E6-8933-F153-55B1767BF897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3598978" y="3747659"/>
            <a:ext cx="919756" cy="580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8AE85D1E-13B4-BC90-3CD3-FA4D60E37297}"/>
              </a:ext>
            </a:extLst>
          </p:cNvPr>
          <p:cNvCxnSpPr>
            <a:stCxn id="15" idx="1"/>
          </p:cNvCxnSpPr>
          <p:nvPr/>
        </p:nvCxnSpPr>
        <p:spPr>
          <a:xfrm flipH="1">
            <a:off x="6818051" y="2268813"/>
            <a:ext cx="1922075" cy="589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D28BF97B-41FE-BBE6-5000-0CD7C9FE681C}"/>
              </a:ext>
            </a:extLst>
          </p:cNvPr>
          <p:cNvCxnSpPr>
            <a:stCxn id="14" idx="1"/>
          </p:cNvCxnSpPr>
          <p:nvPr/>
        </p:nvCxnSpPr>
        <p:spPr>
          <a:xfrm flipH="1">
            <a:off x="6365356" y="3303219"/>
            <a:ext cx="2374770" cy="283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561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0FB3D-BB20-1774-544D-452E9A854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776728" cy="593558"/>
          </a:xfrm>
        </p:spPr>
        <p:txBody>
          <a:bodyPr>
            <a:noAutofit/>
          </a:bodyPr>
          <a:lstStyle/>
          <a:p>
            <a:pPr algn="ctr"/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DISTRIBUCIÓN LOCAL DE MATERIALES EDUCATIVOS IMPRESOS </a:t>
            </a:r>
            <a:r>
              <a:rPr lang="es-ES" sz="18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s-ES" sz="18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DOTACIÓN</a:t>
            </a:r>
            <a:r>
              <a:rPr lang="es-ES" sz="1800" b="1" u="sng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– DISER PRIMARIA</a:t>
            </a:r>
            <a:endParaRPr lang="es-PE" sz="1800" dirty="0"/>
          </a:p>
        </p:txBody>
      </p:sp>
      <p:pic>
        <p:nvPicPr>
          <p:cNvPr id="9" name="image1.png">
            <a:extLst>
              <a:ext uri="{FF2B5EF4-FFF2-40B4-BE49-F238E27FC236}">
                <a16:creationId xmlns:a16="http://schemas.microsoft.com/office/drawing/2014/main" id="{FCFDB152-95FC-62F6-021B-62780D7E8F1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6600" y="14147"/>
            <a:ext cx="686578" cy="892232"/>
          </a:xfrm>
          <a:prstGeom prst="rect">
            <a:avLst/>
          </a:prstGeom>
        </p:spPr>
      </p:pic>
      <p:pic>
        <p:nvPicPr>
          <p:cNvPr id="10" name="image9.jpeg">
            <a:extLst>
              <a:ext uri="{FF2B5EF4-FFF2-40B4-BE49-F238E27FC236}">
                <a16:creationId xmlns:a16="http://schemas.microsoft.com/office/drawing/2014/main" id="{0E92DEC0-3846-38B5-B3A0-BEFF5318FB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333" y="287303"/>
            <a:ext cx="4290060" cy="388620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E3E789-E534-41CE-6E36-A8963701E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80615"/>
            <a:ext cx="10623942" cy="4667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i="1" u="sng" dirty="0">
                <a:effectLst/>
                <a:latin typeface="Arial Narrow" panose="020B0606020202030204" pitchFamily="34" charset="0"/>
                <a:ea typeface="Arial" panose="020B0604020202020204" pitchFamily="34" charset="0"/>
              </a:rPr>
              <a:t>¿Qué hacer en caso de que el material educativo no llegue conforme al PECOSA a la</a:t>
            </a:r>
            <a:r>
              <a:rPr lang="es-ES" b="1" i="1" u="sng" spc="-5" dirty="0">
                <a:effectLst/>
                <a:latin typeface="Arial Narrow" panose="020B0606020202030204" pitchFamily="34" charset="0"/>
                <a:ea typeface="Arial" panose="020B0604020202020204" pitchFamily="34" charset="0"/>
              </a:rPr>
              <a:t> </a:t>
            </a:r>
            <a:r>
              <a:rPr lang="es-ES" b="1" i="1" u="sng" dirty="0">
                <a:effectLst/>
                <a:latin typeface="Arial Narrow" panose="020B0606020202030204" pitchFamily="34" charset="0"/>
                <a:ea typeface="Arial" panose="020B0604020202020204" pitchFamily="34" charset="0"/>
              </a:rPr>
              <a:t>IE?</a:t>
            </a:r>
            <a:endParaRPr lang="es-PE" b="1" i="1" u="sng" dirty="0">
              <a:effectLst/>
              <a:latin typeface="Arial Narrow" panose="020B060602020203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El director o el personal designado, según corresponda, deberán levantar un acta de</a:t>
            </a:r>
            <a:r>
              <a:rPr lang="es-ES" sz="16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observaciones, sin firmar el PECOSA. Además, deberá comunicar la situación a la UGEL,</a:t>
            </a:r>
            <a:r>
              <a:rPr lang="es-ES" sz="1600" spc="-28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de</a:t>
            </a:r>
            <a:r>
              <a:rPr lang="es-ES" sz="1600" spc="-1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manera</a:t>
            </a:r>
            <a:r>
              <a:rPr lang="es-ES" sz="1600" spc="-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inmediata.</a:t>
            </a:r>
            <a:r>
              <a:rPr lang="es-ES" sz="1600" spc="-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El</a:t>
            </a:r>
            <a:r>
              <a:rPr lang="es-ES" sz="1600" spc="-1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acta</a:t>
            </a:r>
            <a:r>
              <a:rPr lang="es-ES" sz="1600" spc="-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debe</a:t>
            </a:r>
            <a:r>
              <a:rPr lang="es-ES" sz="1600" spc="-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precisar:</a:t>
            </a:r>
            <a:endParaRPr lang="es-PE" sz="1600" dirty="0">
              <a:effectLst/>
              <a:latin typeface="Arial Narrow" panose="020B0606020202030204" pitchFamily="34" charset="0"/>
              <a:ea typeface="Arial MT"/>
              <a:cs typeface="Arial MT"/>
            </a:endParaRPr>
          </a:p>
          <a:p>
            <a:pPr marL="1143000" lvl="2" indent="-228600">
              <a:lnSpc>
                <a:spcPts val="1260"/>
              </a:lnSpc>
              <a:buSzPts val="1100"/>
              <a:buFont typeface="Arial MT"/>
              <a:buAutoNum type="romanUcPeriod"/>
              <a:tabLst>
                <a:tab pos="1711325" algn="l"/>
                <a:tab pos="1711960" algn="l"/>
              </a:tabLst>
            </a:pP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Fecha</a:t>
            </a:r>
            <a:r>
              <a:rPr lang="es-ES" sz="1600" spc="-1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y</a:t>
            </a:r>
            <a:r>
              <a:rPr lang="es-ES" sz="1600" spc="-3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lugar</a:t>
            </a:r>
            <a:r>
              <a:rPr lang="es-ES" sz="1600" spc="-1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donde</a:t>
            </a:r>
            <a:r>
              <a:rPr lang="es-ES" sz="1600" spc="-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ocurrió</a:t>
            </a:r>
            <a:r>
              <a:rPr lang="es-ES" sz="1600" spc="-1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la</a:t>
            </a:r>
            <a:r>
              <a:rPr lang="es-ES" sz="1600" spc="-1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incidencia</a:t>
            </a:r>
            <a:endParaRPr lang="es-PE" sz="1600" dirty="0">
              <a:effectLst/>
              <a:latin typeface="Arial Narrow" panose="020B0606020202030204" pitchFamily="34" charset="0"/>
              <a:ea typeface="Arial MT"/>
              <a:cs typeface="Arial MT"/>
            </a:endParaRPr>
          </a:p>
          <a:p>
            <a:pPr marL="1143000" lvl="2" indent="-228600">
              <a:lnSpc>
                <a:spcPts val="1255"/>
              </a:lnSpc>
              <a:buSzPts val="1100"/>
              <a:buFont typeface="Arial MT"/>
              <a:buAutoNum type="romanUcPeriod"/>
              <a:tabLst>
                <a:tab pos="1711325" algn="l"/>
                <a:tab pos="1711960" algn="l"/>
              </a:tabLst>
            </a:pP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Número</a:t>
            </a:r>
            <a:r>
              <a:rPr lang="es-ES" sz="1600" spc="-3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del</a:t>
            </a:r>
            <a:r>
              <a:rPr lang="es-ES" sz="1600" spc="-1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PECOSA</a:t>
            </a:r>
            <a:r>
              <a:rPr lang="es-ES" sz="1600" spc="-2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observado</a:t>
            </a:r>
            <a:endParaRPr lang="es-PE" sz="1600" dirty="0">
              <a:effectLst/>
              <a:latin typeface="Arial Narrow" panose="020B0606020202030204" pitchFamily="34" charset="0"/>
              <a:ea typeface="Arial MT"/>
              <a:cs typeface="Arial MT"/>
            </a:endParaRPr>
          </a:p>
          <a:p>
            <a:pPr marL="1143000" lvl="2" indent="-228600">
              <a:lnSpc>
                <a:spcPts val="1255"/>
              </a:lnSpc>
              <a:buSzPts val="1100"/>
              <a:buFont typeface="Arial MT"/>
              <a:buAutoNum type="romanUcPeriod"/>
              <a:tabLst>
                <a:tab pos="1711960" algn="l"/>
              </a:tabLst>
            </a:pP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Nombre</a:t>
            </a:r>
            <a:r>
              <a:rPr lang="es-ES" sz="1600" spc="-2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y</a:t>
            </a:r>
            <a:r>
              <a:rPr lang="es-ES" sz="1600" spc="-3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código</a:t>
            </a:r>
            <a:r>
              <a:rPr lang="es-ES" sz="1600" spc="-1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SIGA</a:t>
            </a:r>
            <a:r>
              <a:rPr lang="es-ES" sz="1600" spc="-1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del</a:t>
            </a:r>
            <a:r>
              <a:rPr lang="es-ES" sz="1600" spc="-1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ítem</a:t>
            </a:r>
            <a:r>
              <a:rPr lang="es-ES" sz="1600" spc="-1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observado.</a:t>
            </a:r>
            <a:endParaRPr lang="es-PE" sz="1600" dirty="0">
              <a:effectLst/>
              <a:latin typeface="Arial Narrow" panose="020B0606020202030204" pitchFamily="34" charset="0"/>
              <a:ea typeface="Arial MT"/>
              <a:cs typeface="Arial MT"/>
            </a:endParaRPr>
          </a:p>
          <a:p>
            <a:pPr marL="1143000" lvl="2" indent="-228600">
              <a:lnSpc>
                <a:spcPts val="1260"/>
              </a:lnSpc>
              <a:buSzPts val="1100"/>
              <a:buFont typeface="Arial MT"/>
              <a:buAutoNum type="romanUcPeriod"/>
              <a:tabLst>
                <a:tab pos="1711960" algn="l"/>
              </a:tabLst>
            </a:pP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Cantidades</a:t>
            </a:r>
            <a:r>
              <a:rPr lang="es-ES" sz="1600" spc="-3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faltantes</a:t>
            </a:r>
            <a:r>
              <a:rPr lang="es-ES" sz="1600" spc="-2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y/o</a:t>
            </a:r>
            <a:r>
              <a:rPr lang="es-ES" sz="1600" spc="-2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sobrantes</a:t>
            </a:r>
            <a:endParaRPr lang="es-PE" sz="1600" dirty="0">
              <a:effectLst/>
              <a:latin typeface="Arial Narrow" panose="020B0606020202030204" pitchFamily="34" charset="0"/>
              <a:ea typeface="Arial MT"/>
              <a:cs typeface="Arial MT"/>
            </a:endParaRPr>
          </a:p>
          <a:p>
            <a:pPr marL="1143000" lvl="2" indent="-228600">
              <a:lnSpc>
                <a:spcPts val="1255"/>
              </a:lnSpc>
              <a:buSzPts val="1100"/>
              <a:buFont typeface="Arial MT"/>
              <a:buAutoNum type="romanUcPeriod"/>
              <a:tabLst>
                <a:tab pos="1711325" algn="l"/>
                <a:tab pos="1711960" algn="l"/>
              </a:tabLst>
            </a:pP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La</a:t>
            </a:r>
            <a:r>
              <a:rPr lang="es-ES" sz="1600" spc="-3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firma</a:t>
            </a:r>
            <a:r>
              <a:rPr lang="es-ES" sz="1600" spc="-2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del</a:t>
            </a:r>
            <a:r>
              <a:rPr lang="es-ES" sz="1600" spc="-1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responsable</a:t>
            </a:r>
            <a:r>
              <a:rPr lang="es-ES" sz="1600" spc="-3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de</a:t>
            </a:r>
            <a:r>
              <a:rPr lang="es-ES" sz="1600" spc="-2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la</a:t>
            </a:r>
            <a:r>
              <a:rPr lang="es-ES" sz="1600" spc="-1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IE</a:t>
            </a:r>
            <a:r>
              <a:rPr lang="es-ES" sz="1600" spc="-2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y</a:t>
            </a:r>
            <a:r>
              <a:rPr lang="es-ES" sz="1600" spc="-3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del</a:t>
            </a:r>
            <a:r>
              <a:rPr lang="es-ES" sz="1600" spc="-2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transportista</a:t>
            </a:r>
            <a:endParaRPr lang="es-PE" sz="1600" dirty="0">
              <a:effectLst/>
              <a:latin typeface="Arial Narrow" panose="020B0606020202030204" pitchFamily="34" charset="0"/>
              <a:ea typeface="Arial MT"/>
              <a:cs typeface="Arial MT"/>
            </a:endParaRPr>
          </a:p>
          <a:p>
            <a:pPr marL="1143000" lvl="2" indent="-228600">
              <a:lnSpc>
                <a:spcPts val="1255"/>
              </a:lnSpc>
              <a:buSzPts val="1100"/>
              <a:buFont typeface="Arial MT"/>
              <a:buAutoNum type="romanUcPeriod"/>
              <a:tabLst>
                <a:tab pos="1711960" algn="l"/>
              </a:tabLst>
            </a:pP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Evidencia</a:t>
            </a:r>
            <a:r>
              <a:rPr lang="es-ES" sz="1600" spc="-6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fotográfica</a:t>
            </a:r>
            <a:endParaRPr lang="es-PE" sz="1600" dirty="0">
              <a:effectLst/>
              <a:latin typeface="Arial Narrow" panose="020B0606020202030204" pitchFamily="34" charset="0"/>
              <a:ea typeface="Arial MT"/>
              <a:cs typeface="Arial MT"/>
            </a:endParaRPr>
          </a:p>
          <a:p>
            <a:pPr marL="0" indent="0">
              <a:buNone/>
            </a:pP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En</a:t>
            </a:r>
            <a:r>
              <a:rPr lang="es-ES" sz="1600" spc="-4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el</a:t>
            </a:r>
            <a:r>
              <a:rPr lang="es-ES" sz="1600" spc="-3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acta</a:t>
            </a:r>
            <a:r>
              <a:rPr lang="es-ES" sz="1600" spc="-3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se</a:t>
            </a:r>
            <a:r>
              <a:rPr lang="es-ES" sz="1600" spc="-3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debe</a:t>
            </a:r>
            <a:r>
              <a:rPr lang="es-ES" sz="1600" spc="-3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reportar</a:t>
            </a:r>
            <a:r>
              <a:rPr lang="es-ES" sz="1600" spc="-4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con</a:t>
            </a:r>
            <a:r>
              <a:rPr lang="es-ES" sz="1600" spc="-3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claridad</a:t>
            </a:r>
            <a:r>
              <a:rPr lang="es-ES" sz="1600" spc="-3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las</a:t>
            </a:r>
            <a:r>
              <a:rPr lang="es-ES" sz="1600" spc="-3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incidencias</a:t>
            </a:r>
            <a:r>
              <a:rPr lang="es-ES" sz="1600" spc="-3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encontradas,</a:t>
            </a:r>
            <a:r>
              <a:rPr lang="es-ES" sz="1600" spc="-4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algunos</a:t>
            </a:r>
            <a:r>
              <a:rPr lang="es-ES" sz="1600" spc="-3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ejemplos</a:t>
            </a:r>
            <a:r>
              <a:rPr lang="es-ES" sz="1600" spc="-3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son:</a:t>
            </a:r>
            <a:endParaRPr lang="es-PE" sz="1600" dirty="0">
              <a:effectLst/>
              <a:latin typeface="Arial Narrow" panose="020B0606020202030204" pitchFamily="34" charset="0"/>
              <a:ea typeface="Arial MT"/>
              <a:cs typeface="Arial MT"/>
            </a:endParaRPr>
          </a:p>
          <a:p>
            <a:pPr marL="342900" lvl="0" indent="-342900">
              <a:lnSpc>
                <a:spcPts val="1300"/>
              </a:lnSpc>
              <a:buSzPts val="1100"/>
              <a:buFont typeface="Symbol" panose="05050102010706020507" pitchFamily="18" charset="2"/>
              <a:buChar char=""/>
              <a:tabLst>
                <a:tab pos="1530350" algn="l"/>
              </a:tabLst>
            </a:pPr>
            <a:r>
              <a:rPr lang="es-ES" sz="1600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Cajas</a:t>
            </a:r>
            <a:r>
              <a:rPr lang="es-ES" sz="1600" spc="-20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con</a:t>
            </a:r>
            <a:r>
              <a:rPr lang="es-ES" sz="1600" spc="-15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material</a:t>
            </a:r>
            <a:r>
              <a:rPr lang="es-ES" sz="1600" spc="5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distinto al rotulado</a:t>
            </a:r>
            <a:r>
              <a:rPr lang="es-ES" sz="1600" spc="-15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externo,</a:t>
            </a:r>
            <a:r>
              <a:rPr lang="es-ES" sz="1600" spc="-25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en</a:t>
            </a:r>
            <a:r>
              <a:rPr lang="es-ES" sz="1600" spc="-10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cuanto</a:t>
            </a:r>
            <a:r>
              <a:rPr lang="es-ES" sz="1600" spc="-10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</a:t>
            </a:r>
            <a:r>
              <a:rPr lang="es-ES" sz="1600" spc="-30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materia</a:t>
            </a:r>
            <a:r>
              <a:rPr lang="es-ES" sz="1600" spc="-5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</a:t>
            </a:r>
            <a:r>
              <a:rPr lang="es-ES" sz="1600" spc="-15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grado.</a:t>
            </a:r>
            <a:endParaRPr lang="es-PE" sz="1600" dirty="0">
              <a:effectLst/>
              <a:latin typeface="Arial Narrow" panose="020B0606020202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lnSpc>
                <a:spcPts val="1285"/>
              </a:lnSpc>
              <a:buSzPts val="1100"/>
              <a:buFont typeface="Symbol" panose="05050102010706020507" pitchFamily="18" charset="2"/>
              <a:buChar char=""/>
              <a:tabLst>
                <a:tab pos="1530350" algn="l"/>
              </a:tabLst>
            </a:pPr>
            <a:r>
              <a:rPr lang="es-ES" sz="1600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Cajas</a:t>
            </a:r>
            <a:r>
              <a:rPr lang="es-ES" sz="1600" spc="-25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con</a:t>
            </a:r>
            <a:r>
              <a:rPr lang="es-ES" sz="1600" spc="-10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cantidad</a:t>
            </a:r>
            <a:r>
              <a:rPr lang="es-ES" sz="1600" spc="-5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es-ES" sz="1600" spc="-20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materiales</a:t>
            </a:r>
            <a:r>
              <a:rPr lang="es-ES" sz="1600" spc="-10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diferente</a:t>
            </a:r>
            <a:r>
              <a:rPr lang="es-ES" sz="1600" spc="-20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al</a:t>
            </a:r>
            <a:r>
              <a:rPr lang="es-ES" sz="1600" spc="-20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rotulado.</a:t>
            </a:r>
            <a:endParaRPr lang="es-PE" sz="1600" dirty="0">
              <a:effectLst/>
              <a:latin typeface="Arial Narrow" panose="020B0606020202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lnSpc>
                <a:spcPts val="1335"/>
              </a:lnSpc>
              <a:buSzPts val="1100"/>
              <a:buFont typeface="Symbol" panose="05050102010706020507" pitchFamily="18" charset="2"/>
              <a:buChar char=""/>
              <a:tabLst>
                <a:tab pos="1530350" algn="l"/>
              </a:tabLst>
            </a:pPr>
            <a:r>
              <a:rPr lang="es-ES" sz="1600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Materiales</a:t>
            </a:r>
            <a:r>
              <a:rPr lang="es-ES" sz="1600" spc="-15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que no</a:t>
            </a:r>
            <a:r>
              <a:rPr lang="es-ES" sz="1600" spc="-5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se</a:t>
            </a:r>
            <a:r>
              <a:rPr lang="es-ES" sz="1600" spc="-15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encuentran</a:t>
            </a:r>
            <a:r>
              <a:rPr lang="es-ES" sz="1600" spc="-15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en</a:t>
            </a:r>
            <a:r>
              <a:rPr lang="es-ES" sz="1600" spc="-5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buen</a:t>
            </a:r>
            <a:r>
              <a:rPr lang="es-ES" sz="1600" spc="-10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estado.</a:t>
            </a:r>
            <a:endParaRPr lang="es-PE" sz="1600" dirty="0">
              <a:effectLst/>
              <a:latin typeface="Arial Narrow" panose="020B0606020202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0" indent="0">
              <a:buNone/>
            </a:pP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El director de la IE o el integrante delegado de la Comisión de Gestión de Condiciones</a:t>
            </a:r>
            <a:r>
              <a:rPr lang="es-ES" sz="16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Operativas, según corresponda, remitirá el acta a la UGEL, la UGEL mediante el Jefe de</a:t>
            </a:r>
            <a:r>
              <a:rPr lang="es-ES" sz="16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Almacén</a:t>
            </a:r>
            <a:r>
              <a:rPr lang="es-ES" sz="1600" spc="-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deberá</a:t>
            </a:r>
            <a:r>
              <a:rPr lang="es-ES" sz="1600" spc="-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enviar el</a:t>
            </a:r>
            <a:r>
              <a:rPr lang="es-ES" sz="1600" spc="-1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acta</a:t>
            </a:r>
            <a:r>
              <a:rPr lang="es-ES" sz="1600" spc="-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por</a:t>
            </a:r>
            <a:r>
              <a:rPr lang="es-ES" sz="1600" spc="-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correo</a:t>
            </a:r>
            <a:r>
              <a:rPr lang="es-ES" sz="1600" spc="-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electrónico a </a:t>
            </a:r>
            <a:r>
              <a:rPr lang="es-ES" sz="1600" u="sng" dirty="0">
                <a:solidFill>
                  <a:srgbClr val="0462C1"/>
                </a:solidFill>
                <a:effectLst/>
                <a:latin typeface="Arial Narrow" panose="020B0606020202030204" pitchFamily="34" charset="0"/>
                <a:ea typeface="Arial MT"/>
                <a:cs typeface="Arial MT"/>
                <a:hlinkClick r:id="rId4"/>
              </a:rPr>
              <a:t>distribucion.uad@minedu.gob.pe</a:t>
            </a:r>
            <a:r>
              <a:rPr lang="es-ES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.</a:t>
            </a:r>
            <a:endParaRPr lang="es-PE" sz="1600" dirty="0">
              <a:effectLst/>
              <a:latin typeface="Arial Narrow" panose="020B0606020202030204" pitchFamily="34" charset="0"/>
              <a:ea typeface="Arial MT"/>
              <a:cs typeface="Arial MT"/>
            </a:endParaRPr>
          </a:p>
          <a:p>
            <a:pPr marL="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0786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0FB3D-BB20-1774-544D-452E9A854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776728" cy="593558"/>
          </a:xfrm>
        </p:spPr>
        <p:txBody>
          <a:bodyPr>
            <a:noAutofit/>
          </a:bodyPr>
          <a:lstStyle/>
          <a:p>
            <a:pPr algn="ctr"/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DISTRIBUCIÓN LOCAL DE MATERIALES EDUCATIVOS IMPRESOS </a:t>
            </a:r>
            <a:r>
              <a:rPr lang="es-ES" sz="18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s-ES" sz="18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DOTACIÓN</a:t>
            </a:r>
            <a:r>
              <a:rPr lang="es-ES" sz="1800" b="1" u="sng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lang="es-PE" sz="1800" dirty="0"/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E9381581-6E67-AEA2-B549-9A5DD1BF60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6600" y="14147"/>
            <a:ext cx="686578" cy="892232"/>
          </a:xfrm>
          <a:prstGeom prst="rect">
            <a:avLst/>
          </a:prstGeom>
        </p:spPr>
      </p:pic>
      <p:pic>
        <p:nvPicPr>
          <p:cNvPr id="4" name="image9.jpeg">
            <a:extLst>
              <a:ext uri="{FF2B5EF4-FFF2-40B4-BE49-F238E27FC236}">
                <a16:creationId xmlns:a16="http://schemas.microsoft.com/office/drawing/2014/main" id="{952E6506-6926-CF2C-A898-A86D2E366D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333" y="287303"/>
            <a:ext cx="4290060" cy="388620"/>
          </a:xfrm>
          <a:prstGeom prst="rect">
            <a:avLst/>
          </a:prstGeom>
        </p:spPr>
      </p:pic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7362BED5-6F9F-D455-9230-E6245F8EE3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478596"/>
              </p:ext>
            </p:extLst>
          </p:nvPr>
        </p:nvGraphicFramePr>
        <p:xfrm>
          <a:off x="1282206" y="1383020"/>
          <a:ext cx="9614394" cy="942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9553">
                  <a:extLst>
                    <a:ext uri="{9D8B030D-6E8A-4147-A177-3AD203B41FA5}">
                      <a16:colId xmlns:a16="http://schemas.microsoft.com/office/drawing/2014/main" val="762956852"/>
                    </a:ext>
                  </a:extLst>
                </a:gridCol>
                <a:gridCol w="2102006">
                  <a:extLst>
                    <a:ext uri="{9D8B030D-6E8A-4147-A177-3AD203B41FA5}">
                      <a16:colId xmlns:a16="http://schemas.microsoft.com/office/drawing/2014/main" val="2893107603"/>
                    </a:ext>
                  </a:extLst>
                </a:gridCol>
                <a:gridCol w="2833139">
                  <a:extLst>
                    <a:ext uri="{9D8B030D-6E8A-4147-A177-3AD203B41FA5}">
                      <a16:colId xmlns:a16="http://schemas.microsoft.com/office/drawing/2014/main" val="1418895215"/>
                    </a:ext>
                  </a:extLst>
                </a:gridCol>
                <a:gridCol w="2869696">
                  <a:extLst>
                    <a:ext uri="{9D8B030D-6E8A-4147-A177-3AD203B41FA5}">
                      <a16:colId xmlns:a16="http://schemas.microsoft.com/office/drawing/2014/main" val="3969429333"/>
                    </a:ext>
                  </a:extLst>
                </a:gridCol>
              </a:tblGrid>
              <a:tr h="471465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COMPROMISO INDICADOR 3.1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META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META LOGRADA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CUMPLIMIENTO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33848797"/>
                  </a:ext>
                </a:extLst>
              </a:tr>
              <a:tr h="471465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TRAMO - II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95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98.2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100 % CUMPLIO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19757995"/>
                  </a:ext>
                </a:extLst>
              </a:tr>
            </a:tbl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EA45AB8A-A27A-99E5-2C73-D5D909DA3E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640710"/>
              </p:ext>
            </p:extLst>
          </p:nvPr>
        </p:nvGraphicFramePr>
        <p:xfrm>
          <a:off x="1282206" y="2450236"/>
          <a:ext cx="9614394" cy="379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2595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0FB3D-BB20-1774-544D-452E9A854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776728" cy="593558"/>
          </a:xfrm>
        </p:spPr>
        <p:txBody>
          <a:bodyPr>
            <a:noAutofit/>
          </a:bodyPr>
          <a:lstStyle/>
          <a:p>
            <a:pPr algn="ctr"/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DISTRIBUCIÓN LOCAL DE MATERIALES EDUCATIVOS IMPRESOS </a:t>
            </a:r>
            <a:r>
              <a:rPr lang="es-ES" sz="18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s-ES" sz="18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DOTACIÓN</a:t>
            </a:r>
            <a:r>
              <a:rPr lang="es-ES" sz="1800" b="1" u="sng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– INICIAL 4 Y 5 AÑOS</a:t>
            </a:r>
            <a:endParaRPr lang="es-PE" sz="1800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A5B04FDA-6B71-2D7A-929E-9E08284644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5011" y="1349376"/>
          <a:ext cx="11271368" cy="50603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849">
                  <a:extLst>
                    <a:ext uri="{9D8B030D-6E8A-4147-A177-3AD203B41FA5}">
                      <a16:colId xmlns:a16="http://schemas.microsoft.com/office/drawing/2014/main" val="3164081983"/>
                    </a:ext>
                  </a:extLst>
                </a:gridCol>
                <a:gridCol w="670014">
                  <a:extLst>
                    <a:ext uri="{9D8B030D-6E8A-4147-A177-3AD203B41FA5}">
                      <a16:colId xmlns:a16="http://schemas.microsoft.com/office/drawing/2014/main" val="977472898"/>
                    </a:ext>
                  </a:extLst>
                </a:gridCol>
                <a:gridCol w="2161337">
                  <a:extLst>
                    <a:ext uri="{9D8B030D-6E8A-4147-A177-3AD203B41FA5}">
                      <a16:colId xmlns:a16="http://schemas.microsoft.com/office/drawing/2014/main" val="4246526784"/>
                    </a:ext>
                  </a:extLst>
                </a:gridCol>
                <a:gridCol w="670014">
                  <a:extLst>
                    <a:ext uri="{9D8B030D-6E8A-4147-A177-3AD203B41FA5}">
                      <a16:colId xmlns:a16="http://schemas.microsoft.com/office/drawing/2014/main" val="261404576"/>
                    </a:ext>
                  </a:extLst>
                </a:gridCol>
                <a:gridCol w="670014">
                  <a:extLst>
                    <a:ext uri="{9D8B030D-6E8A-4147-A177-3AD203B41FA5}">
                      <a16:colId xmlns:a16="http://schemas.microsoft.com/office/drawing/2014/main" val="244176206"/>
                    </a:ext>
                  </a:extLst>
                </a:gridCol>
                <a:gridCol w="670014">
                  <a:extLst>
                    <a:ext uri="{9D8B030D-6E8A-4147-A177-3AD203B41FA5}">
                      <a16:colId xmlns:a16="http://schemas.microsoft.com/office/drawing/2014/main" val="1017772870"/>
                    </a:ext>
                  </a:extLst>
                </a:gridCol>
                <a:gridCol w="670014">
                  <a:extLst>
                    <a:ext uri="{9D8B030D-6E8A-4147-A177-3AD203B41FA5}">
                      <a16:colId xmlns:a16="http://schemas.microsoft.com/office/drawing/2014/main" val="916414902"/>
                    </a:ext>
                  </a:extLst>
                </a:gridCol>
                <a:gridCol w="670014">
                  <a:extLst>
                    <a:ext uri="{9D8B030D-6E8A-4147-A177-3AD203B41FA5}">
                      <a16:colId xmlns:a16="http://schemas.microsoft.com/office/drawing/2014/main" val="3733236193"/>
                    </a:ext>
                  </a:extLst>
                </a:gridCol>
                <a:gridCol w="670014">
                  <a:extLst>
                    <a:ext uri="{9D8B030D-6E8A-4147-A177-3AD203B41FA5}">
                      <a16:colId xmlns:a16="http://schemas.microsoft.com/office/drawing/2014/main" val="105172089"/>
                    </a:ext>
                  </a:extLst>
                </a:gridCol>
                <a:gridCol w="670014">
                  <a:extLst>
                    <a:ext uri="{9D8B030D-6E8A-4147-A177-3AD203B41FA5}">
                      <a16:colId xmlns:a16="http://schemas.microsoft.com/office/drawing/2014/main" val="1150170133"/>
                    </a:ext>
                  </a:extLst>
                </a:gridCol>
                <a:gridCol w="670014">
                  <a:extLst>
                    <a:ext uri="{9D8B030D-6E8A-4147-A177-3AD203B41FA5}">
                      <a16:colId xmlns:a16="http://schemas.microsoft.com/office/drawing/2014/main" val="940527514"/>
                    </a:ext>
                  </a:extLst>
                </a:gridCol>
                <a:gridCol w="670014">
                  <a:extLst>
                    <a:ext uri="{9D8B030D-6E8A-4147-A177-3AD203B41FA5}">
                      <a16:colId xmlns:a16="http://schemas.microsoft.com/office/drawing/2014/main" val="223684323"/>
                    </a:ext>
                  </a:extLst>
                </a:gridCol>
                <a:gridCol w="670014">
                  <a:extLst>
                    <a:ext uri="{9D8B030D-6E8A-4147-A177-3AD203B41FA5}">
                      <a16:colId xmlns:a16="http://schemas.microsoft.com/office/drawing/2014/main" val="1451663964"/>
                    </a:ext>
                  </a:extLst>
                </a:gridCol>
                <a:gridCol w="670014">
                  <a:extLst>
                    <a:ext uri="{9D8B030D-6E8A-4147-A177-3AD203B41FA5}">
                      <a16:colId xmlns:a16="http://schemas.microsoft.com/office/drawing/2014/main" val="358268743"/>
                    </a:ext>
                  </a:extLst>
                </a:gridCol>
                <a:gridCol w="670014">
                  <a:extLst>
                    <a:ext uri="{9D8B030D-6E8A-4147-A177-3AD203B41FA5}">
                      <a16:colId xmlns:a16="http://schemas.microsoft.com/office/drawing/2014/main" val="2476756984"/>
                    </a:ext>
                  </a:extLst>
                </a:gridCol>
              </a:tblGrid>
              <a:tr h="7109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N°</a:t>
                      </a:r>
                      <a:endParaRPr lang="es-PE" sz="5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COD. MOD. I.E.</a:t>
                      </a:r>
                      <a:endParaRPr lang="es-PE" sz="5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u="none" strike="noStrike">
                          <a:effectLst/>
                        </a:rPr>
                        <a:t>NOMBRE DE LA INSTITUCION EDUCATIVA</a:t>
                      </a:r>
                      <a:endParaRPr lang="es-ES" sz="5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500" u="none" strike="noStrike">
                          <a:effectLst/>
                        </a:rPr>
                        <a:t>Juega, crea, resuelve y aprende - material impreso para niños y niñas de 4 años.</a:t>
                      </a:r>
                      <a:endParaRPr lang="es-ES" sz="5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500" u="none" strike="noStrike">
                          <a:effectLst/>
                        </a:rPr>
                        <a:t>Juega, crea, resuelve y aprende - Material impreso para niños y niñas de 5 años.</a:t>
                      </a:r>
                      <a:endParaRPr lang="es-ES" sz="5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u="none" strike="noStrike">
                          <a:effectLst/>
                        </a:rPr>
                        <a:t>Juego de mesa para niños y niñas de 4 años - Dominó</a:t>
                      </a:r>
                      <a:endParaRPr lang="es-ES" sz="5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vert="vert27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500" u="none" strike="noStrike">
                          <a:effectLst/>
                        </a:rPr>
                        <a:t>Juego de mesa para niños y niñas de 4 años - Juego de recorrido "La gran carrera"</a:t>
                      </a:r>
                      <a:endParaRPr lang="es-ES" sz="5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u="none" strike="noStrike">
                          <a:effectLst/>
                        </a:rPr>
                        <a:t>Juego de mesa para niños y niñas de 4 años - Adivina quién es</a:t>
                      </a:r>
                      <a:endParaRPr lang="es-ES" sz="5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500" u="none" strike="noStrike">
                          <a:effectLst/>
                        </a:rPr>
                        <a:t>Juego de mesa para niños y niñas de 4 años - Kit de dramatización (máscaras)</a:t>
                      </a:r>
                      <a:endParaRPr lang="es-ES" sz="5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vert="vert27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500" u="none" strike="noStrike">
                          <a:effectLst/>
                        </a:rPr>
                        <a:t>Juego de mesa para niños y niñas de 4 años - Memoria "Personajes de cuentos clásicos"</a:t>
                      </a:r>
                      <a:endParaRPr lang="es-ES" sz="5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u="none" strike="noStrike">
                          <a:effectLst/>
                        </a:rPr>
                        <a:t>Juego de mesa para niños y niñas de 5 años - Dominó</a:t>
                      </a:r>
                      <a:endParaRPr lang="es-ES" sz="5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500" u="none" strike="noStrike">
                          <a:effectLst/>
                        </a:rPr>
                        <a:t>Juego de mesa para niños y niñas de 5 años - Juego de recorrido "¡Corre que te alcanza la luna!"</a:t>
                      </a:r>
                      <a:endParaRPr lang="es-ES" sz="5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u="none" strike="noStrike">
                          <a:effectLst/>
                        </a:rPr>
                        <a:t>Juego de mesa para niños y niñas de 5 años - Adivina quién es</a:t>
                      </a:r>
                      <a:endParaRPr lang="es-ES" sz="5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500" u="none" strike="noStrike">
                          <a:effectLst/>
                        </a:rPr>
                        <a:t>Juego de mesa para niños y niñas de 5 años - Kit de dramatización (máscaras)</a:t>
                      </a:r>
                      <a:endParaRPr lang="es-ES" sz="5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500" u="none" strike="noStrike">
                          <a:effectLst/>
                        </a:rPr>
                        <a:t>Juego de mesa para niños y niñas de 5 años - Memoria "La sopa mágica"</a:t>
                      </a:r>
                      <a:endParaRPr lang="es-ES" sz="5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vert="vert270" anchor="ctr"/>
                </a:tc>
                <a:extLst>
                  <a:ext uri="{0D108BD9-81ED-4DB2-BD59-A6C34878D82A}">
                    <a16:rowId xmlns:a16="http://schemas.microsoft.com/office/drawing/2014/main" val="2488117026"/>
                  </a:ext>
                </a:extLst>
              </a:tr>
              <a:tr h="1976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u="none" strike="noStrike">
                          <a:effectLst/>
                        </a:rPr>
                        <a:t>225094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u="none" strike="noStrike">
                          <a:effectLst/>
                        </a:rPr>
                        <a:t>073 NUESTRA SEÑORA DE LA CANDELARIA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24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20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extLst>
                  <a:ext uri="{0D108BD9-81ED-4DB2-BD59-A6C34878D82A}">
                    <a16:rowId xmlns:a16="http://schemas.microsoft.com/office/drawing/2014/main" val="3942176908"/>
                  </a:ext>
                </a:extLst>
              </a:tr>
              <a:tr h="1976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2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u="none" strike="noStrike">
                          <a:effectLst/>
                        </a:rPr>
                        <a:t>736017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VALLECITO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8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9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extLst>
                  <a:ext uri="{0D108BD9-81ED-4DB2-BD59-A6C34878D82A}">
                    <a16:rowId xmlns:a16="http://schemas.microsoft.com/office/drawing/2014/main" val="2582484522"/>
                  </a:ext>
                </a:extLst>
              </a:tr>
              <a:tr h="1976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3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u="none" strike="noStrike">
                          <a:effectLst/>
                        </a:rPr>
                        <a:t>1621945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LOS TRES ERRANTES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15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13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extLst>
                  <a:ext uri="{0D108BD9-81ED-4DB2-BD59-A6C34878D82A}">
                    <a16:rowId xmlns:a16="http://schemas.microsoft.com/office/drawing/2014/main" val="3078016110"/>
                  </a:ext>
                </a:extLst>
              </a:tr>
              <a:tr h="1976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4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u="none" strike="noStrike">
                          <a:effectLst/>
                        </a:rPr>
                        <a:t>678714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IQUIPI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25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25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extLst>
                  <a:ext uri="{0D108BD9-81ED-4DB2-BD59-A6C34878D82A}">
                    <a16:rowId xmlns:a16="http://schemas.microsoft.com/office/drawing/2014/main" val="2625811660"/>
                  </a:ext>
                </a:extLst>
              </a:tr>
              <a:tr h="1976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5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u="none" strike="noStrike">
                          <a:effectLst/>
                        </a:rPr>
                        <a:t>523886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SAN JUAN DE CHORUNGA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27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23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2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2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2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2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2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extLst>
                  <a:ext uri="{0D108BD9-81ED-4DB2-BD59-A6C34878D82A}">
                    <a16:rowId xmlns:a16="http://schemas.microsoft.com/office/drawing/2014/main" val="247006454"/>
                  </a:ext>
                </a:extLst>
              </a:tr>
              <a:tr h="1976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6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u="none" strike="noStrike">
                          <a:effectLst/>
                        </a:rPr>
                        <a:t>578864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DIVINO NIÑO JESUS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22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34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2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2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2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2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2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extLst>
                  <a:ext uri="{0D108BD9-81ED-4DB2-BD59-A6C34878D82A}">
                    <a16:rowId xmlns:a16="http://schemas.microsoft.com/office/drawing/2014/main" val="209277250"/>
                  </a:ext>
                </a:extLst>
              </a:tr>
              <a:tr h="1976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7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u="none" strike="noStrike">
                          <a:effectLst/>
                        </a:rPr>
                        <a:t>1561786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40684 SAN JOSE OBRERO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25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33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extLst>
                  <a:ext uri="{0D108BD9-81ED-4DB2-BD59-A6C34878D82A}">
                    <a16:rowId xmlns:a16="http://schemas.microsoft.com/office/drawing/2014/main" val="3776563570"/>
                  </a:ext>
                </a:extLst>
              </a:tr>
              <a:tr h="1976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8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u="none" strike="noStrike">
                          <a:effectLst/>
                        </a:rPr>
                        <a:t>655837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JUSTO GERMAN SARMIENTO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5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5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extLst>
                  <a:ext uri="{0D108BD9-81ED-4DB2-BD59-A6C34878D82A}">
                    <a16:rowId xmlns:a16="http://schemas.microsoft.com/office/drawing/2014/main" val="1706939635"/>
                  </a:ext>
                </a:extLst>
              </a:tr>
              <a:tr h="1976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9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u="none" strike="noStrike">
                          <a:effectLst/>
                        </a:rPr>
                        <a:t>712505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CHICHAS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10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11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extLst>
                  <a:ext uri="{0D108BD9-81ED-4DB2-BD59-A6C34878D82A}">
                    <a16:rowId xmlns:a16="http://schemas.microsoft.com/office/drawing/2014/main" val="3188925214"/>
                  </a:ext>
                </a:extLst>
              </a:tr>
              <a:tr h="1976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10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u="none" strike="noStrike">
                          <a:effectLst/>
                        </a:rPr>
                        <a:t>736009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u="none" strike="noStrike">
                          <a:effectLst/>
                        </a:rPr>
                        <a:t>JESUS NIÑO DIVINO DE CARMEN ALTO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2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3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extLst>
                  <a:ext uri="{0D108BD9-81ED-4DB2-BD59-A6C34878D82A}">
                    <a16:rowId xmlns:a16="http://schemas.microsoft.com/office/drawing/2014/main" val="57203297"/>
                  </a:ext>
                </a:extLst>
              </a:tr>
              <a:tr h="1976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11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u="none" strike="noStrike">
                          <a:effectLst/>
                        </a:rPr>
                        <a:t>797134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PAPACHACRA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6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3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extLst>
                  <a:ext uri="{0D108BD9-81ED-4DB2-BD59-A6C34878D82A}">
                    <a16:rowId xmlns:a16="http://schemas.microsoft.com/office/drawing/2014/main" val="3685147087"/>
                  </a:ext>
                </a:extLst>
              </a:tr>
              <a:tr h="1976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12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u="none" strike="noStrike">
                          <a:effectLst/>
                        </a:rPr>
                        <a:t>538561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IRAY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2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5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extLst>
                  <a:ext uri="{0D108BD9-81ED-4DB2-BD59-A6C34878D82A}">
                    <a16:rowId xmlns:a16="http://schemas.microsoft.com/office/drawing/2014/main" val="2527910650"/>
                  </a:ext>
                </a:extLst>
              </a:tr>
              <a:tr h="1976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13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u="none" strike="noStrike">
                          <a:effectLst/>
                        </a:rPr>
                        <a:t>1031616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NIÑO MANUELITO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3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3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extLst>
                  <a:ext uri="{0D108BD9-81ED-4DB2-BD59-A6C34878D82A}">
                    <a16:rowId xmlns:a16="http://schemas.microsoft.com/office/drawing/2014/main" val="3761078056"/>
                  </a:ext>
                </a:extLst>
              </a:tr>
              <a:tr h="1976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14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u="none" strike="noStrike">
                          <a:effectLst/>
                        </a:rPr>
                        <a:t>891523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PIUCA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6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10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extLst>
                  <a:ext uri="{0D108BD9-81ED-4DB2-BD59-A6C34878D82A}">
                    <a16:rowId xmlns:a16="http://schemas.microsoft.com/office/drawing/2014/main" val="2941746562"/>
                  </a:ext>
                </a:extLst>
              </a:tr>
              <a:tr h="1976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15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u="none" strike="noStrike">
                          <a:effectLst/>
                        </a:rPr>
                        <a:t>1561778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40468 ALEJANDRO ROJAS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5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4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extLst>
                  <a:ext uri="{0D108BD9-81ED-4DB2-BD59-A6C34878D82A}">
                    <a16:rowId xmlns:a16="http://schemas.microsoft.com/office/drawing/2014/main" val="1624776212"/>
                  </a:ext>
                </a:extLst>
              </a:tr>
              <a:tr h="1976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16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u="none" strike="noStrike">
                          <a:effectLst/>
                        </a:rPr>
                        <a:t>1760867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40446 MIGUEL GRAU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39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35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extLst>
                  <a:ext uri="{0D108BD9-81ED-4DB2-BD59-A6C34878D82A}">
                    <a16:rowId xmlns:a16="http://schemas.microsoft.com/office/drawing/2014/main" val="1695324444"/>
                  </a:ext>
                </a:extLst>
              </a:tr>
              <a:tr h="1976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17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u="none" strike="noStrike">
                          <a:effectLst/>
                        </a:rPr>
                        <a:t>612200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NIÑO SALVADOR DE SALAMANCA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5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7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extLst>
                  <a:ext uri="{0D108BD9-81ED-4DB2-BD59-A6C34878D82A}">
                    <a16:rowId xmlns:a16="http://schemas.microsoft.com/office/drawing/2014/main" val="1853094919"/>
                  </a:ext>
                </a:extLst>
              </a:tr>
              <a:tr h="1976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18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u="none" strike="noStrike">
                          <a:effectLst/>
                        </a:rPr>
                        <a:t>891499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NIÑO DEL VALLE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8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7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extLst>
                  <a:ext uri="{0D108BD9-81ED-4DB2-BD59-A6C34878D82A}">
                    <a16:rowId xmlns:a16="http://schemas.microsoft.com/office/drawing/2014/main" val="1096271646"/>
                  </a:ext>
                </a:extLst>
              </a:tr>
              <a:tr h="1976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19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u="none" strike="noStrike">
                          <a:effectLst/>
                        </a:rPr>
                        <a:t>612234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VIRGEN DEL CARMEN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10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7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extLst>
                  <a:ext uri="{0D108BD9-81ED-4DB2-BD59-A6C34878D82A}">
                    <a16:rowId xmlns:a16="http://schemas.microsoft.com/office/drawing/2014/main" val="4046839903"/>
                  </a:ext>
                </a:extLst>
              </a:tr>
              <a:tr h="1976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20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u="none" strike="noStrike">
                          <a:effectLst/>
                        </a:rPr>
                        <a:t>891432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SAN ANTONIO DE CHARCO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2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extLst>
                  <a:ext uri="{0D108BD9-81ED-4DB2-BD59-A6C34878D82A}">
                    <a16:rowId xmlns:a16="http://schemas.microsoft.com/office/drawing/2014/main" val="348892866"/>
                  </a:ext>
                </a:extLst>
              </a:tr>
              <a:tr h="1976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21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u="none" strike="noStrike">
                          <a:effectLst/>
                        </a:rPr>
                        <a:t>891465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NIÑO JESUS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2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2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extLst>
                  <a:ext uri="{0D108BD9-81ED-4DB2-BD59-A6C34878D82A}">
                    <a16:rowId xmlns:a16="http://schemas.microsoft.com/office/drawing/2014/main" val="2649518037"/>
                  </a:ext>
                </a:extLst>
              </a:tr>
              <a:tr h="1976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22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u="none" strike="noStrike">
                          <a:effectLst/>
                        </a:rPr>
                        <a:t>1682442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MINAS DE SAN CRISTOBAL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25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u="none" strike="noStrike">
                          <a:effectLst/>
                        </a:rPr>
                        <a:t>22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>
                          <a:effectLst/>
                        </a:rPr>
                        <a:t>1</a:t>
                      </a:r>
                      <a:endParaRPr lang="es-PE" sz="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u="none" strike="noStrike" dirty="0">
                          <a:effectLst/>
                        </a:rPr>
                        <a:t>1</a:t>
                      </a:r>
                      <a:endParaRPr lang="es-PE" sz="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308" marR="3526" marT="3526" marB="0" anchor="ctr"/>
                </a:tc>
                <a:extLst>
                  <a:ext uri="{0D108BD9-81ED-4DB2-BD59-A6C34878D82A}">
                    <a16:rowId xmlns:a16="http://schemas.microsoft.com/office/drawing/2014/main" val="271957470"/>
                  </a:ext>
                </a:extLst>
              </a:tr>
            </a:tbl>
          </a:graphicData>
        </a:graphic>
      </p:graphicFrame>
      <p:pic>
        <p:nvPicPr>
          <p:cNvPr id="3" name="image1.png">
            <a:extLst>
              <a:ext uri="{FF2B5EF4-FFF2-40B4-BE49-F238E27FC236}">
                <a16:creationId xmlns:a16="http://schemas.microsoft.com/office/drawing/2014/main" id="{48281779-02B7-4E73-BDD2-AF033B524A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6600" y="14147"/>
            <a:ext cx="686578" cy="892232"/>
          </a:xfrm>
          <a:prstGeom prst="rect">
            <a:avLst/>
          </a:prstGeom>
        </p:spPr>
      </p:pic>
      <p:pic>
        <p:nvPicPr>
          <p:cNvPr id="4" name="image9.jpeg">
            <a:extLst>
              <a:ext uri="{FF2B5EF4-FFF2-40B4-BE49-F238E27FC236}">
                <a16:creationId xmlns:a16="http://schemas.microsoft.com/office/drawing/2014/main" id="{781F09B7-0BF9-6B9F-4BAD-BBEF64A764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333" y="287303"/>
            <a:ext cx="4290060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60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0FB3D-BB20-1774-544D-452E9A854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776728" cy="593558"/>
          </a:xfrm>
        </p:spPr>
        <p:txBody>
          <a:bodyPr>
            <a:noAutofit/>
          </a:bodyPr>
          <a:lstStyle/>
          <a:p>
            <a:pPr algn="ctr"/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DISTRIBUCIÓN LOCAL DE MATERIALES EDUCATIVOS IMPRESOS </a:t>
            </a:r>
            <a:r>
              <a:rPr lang="es-ES" sz="18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s-ES" sz="18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DOTACIÓN</a:t>
            </a:r>
            <a:r>
              <a:rPr lang="es-ES" sz="1800" b="1" u="sng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– PRONOEI 5 Y 5 AÑOS</a:t>
            </a:r>
            <a:endParaRPr lang="es-PE" sz="18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BA3A08D-6C47-BC75-A9D1-81682BF6AC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294356"/>
              </p:ext>
            </p:extLst>
          </p:nvPr>
        </p:nvGraphicFramePr>
        <p:xfrm>
          <a:off x="488273" y="1203158"/>
          <a:ext cx="11239134" cy="50452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13406">
                  <a:extLst>
                    <a:ext uri="{9D8B030D-6E8A-4147-A177-3AD203B41FA5}">
                      <a16:colId xmlns:a16="http://schemas.microsoft.com/office/drawing/2014/main" val="1202933913"/>
                    </a:ext>
                  </a:extLst>
                </a:gridCol>
                <a:gridCol w="702225">
                  <a:extLst>
                    <a:ext uri="{9D8B030D-6E8A-4147-A177-3AD203B41FA5}">
                      <a16:colId xmlns:a16="http://schemas.microsoft.com/office/drawing/2014/main" val="2967247566"/>
                    </a:ext>
                  </a:extLst>
                </a:gridCol>
                <a:gridCol w="405215">
                  <a:extLst>
                    <a:ext uri="{9D8B030D-6E8A-4147-A177-3AD203B41FA5}">
                      <a16:colId xmlns:a16="http://schemas.microsoft.com/office/drawing/2014/main" val="1556212421"/>
                    </a:ext>
                  </a:extLst>
                </a:gridCol>
                <a:gridCol w="405215">
                  <a:extLst>
                    <a:ext uri="{9D8B030D-6E8A-4147-A177-3AD203B41FA5}">
                      <a16:colId xmlns:a16="http://schemas.microsoft.com/office/drawing/2014/main" val="2953671986"/>
                    </a:ext>
                  </a:extLst>
                </a:gridCol>
                <a:gridCol w="405215">
                  <a:extLst>
                    <a:ext uri="{9D8B030D-6E8A-4147-A177-3AD203B41FA5}">
                      <a16:colId xmlns:a16="http://schemas.microsoft.com/office/drawing/2014/main" val="3695346079"/>
                    </a:ext>
                  </a:extLst>
                </a:gridCol>
                <a:gridCol w="1313406">
                  <a:extLst>
                    <a:ext uri="{9D8B030D-6E8A-4147-A177-3AD203B41FA5}">
                      <a16:colId xmlns:a16="http://schemas.microsoft.com/office/drawing/2014/main" val="2456000827"/>
                    </a:ext>
                  </a:extLst>
                </a:gridCol>
                <a:gridCol w="268651">
                  <a:extLst>
                    <a:ext uri="{9D8B030D-6E8A-4147-A177-3AD203B41FA5}">
                      <a16:colId xmlns:a16="http://schemas.microsoft.com/office/drawing/2014/main" val="544639779"/>
                    </a:ext>
                  </a:extLst>
                </a:gridCol>
                <a:gridCol w="268651">
                  <a:extLst>
                    <a:ext uri="{9D8B030D-6E8A-4147-A177-3AD203B41FA5}">
                      <a16:colId xmlns:a16="http://schemas.microsoft.com/office/drawing/2014/main" val="2371981814"/>
                    </a:ext>
                  </a:extLst>
                </a:gridCol>
                <a:gridCol w="268651">
                  <a:extLst>
                    <a:ext uri="{9D8B030D-6E8A-4147-A177-3AD203B41FA5}">
                      <a16:colId xmlns:a16="http://schemas.microsoft.com/office/drawing/2014/main" val="2321873711"/>
                    </a:ext>
                  </a:extLst>
                </a:gridCol>
                <a:gridCol w="424618">
                  <a:extLst>
                    <a:ext uri="{9D8B030D-6E8A-4147-A177-3AD203B41FA5}">
                      <a16:colId xmlns:a16="http://schemas.microsoft.com/office/drawing/2014/main" val="1737779396"/>
                    </a:ext>
                  </a:extLst>
                </a:gridCol>
                <a:gridCol w="424618">
                  <a:extLst>
                    <a:ext uri="{9D8B030D-6E8A-4147-A177-3AD203B41FA5}">
                      <a16:colId xmlns:a16="http://schemas.microsoft.com/office/drawing/2014/main" val="4085607570"/>
                    </a:ext>
                  </a:extLst>
                </a:gridCol>
                <a:gridCol w="424618">
                  <a:extLst>
                    <a:ext uri="{9D8B030D-6E8A-4147-A177-3AD203B41FA5}">
                      <a16:colId xmlns:a16="http://schemas.microsoft.com/office/drawing/2014/main" val="1168781455"/>
                    </a:ext>
                  </a:extLst>
                </a:gridCol>
                <a:gridCol w="375926">
                  <a:extLst>
                    <a:ext uri="{9D8B030D-6E8A-4147-A177-3AD203B41FA5}">
                      <a16:colId xmlns:a16="http://schemas.microsoft.com/office/drawing/2014/main" val="1832358879"/>
                    </a:ext>
                  </a:extLst>
                </a:gridCol>
                <a:gridCol w="424618">
                  <a:extLst>
                    <a:ext uri="{9D8B030D-6E8A-4147-A177-3AD203B41FA5}">
                      <a16:colId xmlns:a16="http://schemas.microsoft.com/office/drawing/2014/main" val="2266803426"/>
                    </a:ext>
                  </a:extLst>
                </a:gridCol>
                <a:gridCol w="429842">
                  <a:extLst>
                    <a:ext uri="{9D8B030D-6E8A-4147-A177-3AD203B41FA5}">
                      <a16:colId xmlns:a16="http://schemas.microsoft.com/office/drawing/2014/main" val="2941779213"/>
                    </a:ext>
                  </a:extLst>
                </a:gridCol>
                <a:gridCol w="429842">
                  <a:extLst>
                    <a:ext uri="{9D8B030D-6E8A-4147-A177-3AD203B41FA5}">
                      <a16:colId xmlns:a16="http://schemas.microsoft.com/office/drawing/2014/main" val="3602888297"/>
                    </a:ext>
                  </a:extLst>
                </a:gridCol>
                <a:gridCol w="425365">
                  <a:extLst>
                    <a:ext uri="{9D8B030D-6E8A-4147-A177-3AD203B41FA5}">
                      <a16:colId xmlns:a16="http://schemas.microsoft.com/office/drawing/2014/main" val="2906425202"/>
                    </a:ext>
                  </a:extLst>
                </a:gridCol>
                <a:gridCol w="425365">
                  <a:extLst>
                    <a:ext uri="{9D8B030D-6E8A-4147-A177-3AD203B41FA5}">
                      <a16:colId xmlns:a16="http://schemas.microsoft.com/office/drawing/2014/main" val="3593934513"/>
                    </a:ext>
                  </a:extLst>
                </a:gridCol>
                <a:gridCol w="424618">
                  <a:extLst>
                    <a:ext uri="{9D8B030D-6E8A-4147-A177-3AD203B41FA5}">
                      <a16:colId xmlns:a16="http://schemas.microsoft.com/office/drawing/2014/main" val="1398593717"/>
                    </a:ext>
                  </a:extLst>
                </a:gridCol>
                <a:gridCol w="424618">
                  <a:extLst>
                    <a:ext uri="{9D8B030D-6E8A-4147-A177-3AD203B41FA5}">
                      <a16:colId xmlns:a16="http://schemas.microsoft.com/office/drawing/2014/main" val="1213306894"/>
                    </a:ext>
                  </a:extLst>
                </a:gridCol>
                <a:gridCol w="424618">
                  <a:extLst>
                    <a:ext uri="{9D8B030D-6E8A-4147-A177-3AD203B41FA5}">
                      <a16:colId xmlns:a16="http://schemas.microsoft.com/office/drawing/2014/main" val="2963527733"/>
                    </a:ext>
                  </a:extLst>
                </a:gridCol>
                <a:gridCol w="424618">
                  <a:extLst>
                    <a:ext uri="{9D8B030D-6E8A-4147-A177-3AD203B41FA5}">
                      <a16:colId xmlns:a16="http://schemas.microsoft.com/office/drawing/2014/main" val="3539030129"/>
                    </a:ext>
                  </a:extLst>
                </a:gridCol>
                <a:gridCol w="405215">
                  <a:extLst>
                    <a:ext uri="{9D8B030D-6E8A-4147-A177-3AD203B41FA5}">
                      <a16:colId xmlns:a16="http://schemas.microsoft.com/office/drawing/2014/main" val="250250010"/>
                    </a:ext>
                  </a:extLst>
                </a:gridCol>
              </a:tblGrid>
              <a:tr h="1386719">
                <a:tc rowSpan="4"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86995" marR="83185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s-ES" sz="350">
                          <a:effectLst/>
                        </a:rPr>
                        <a:t>N°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r>
                        <a:rPr lang="es-ES" sz="4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4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4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4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4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4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4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4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4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4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4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4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4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pPr marL="18669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s-ES" sz="350" dirty="0">
                          <a:effectLst/>
                        </a:rPr>
                        <a:t>DISTRITO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7366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s-ES" sz="350" spc="-5">
                          <a:effectLst/>
                        </a:rPr>
                        <a:t>TIPO</a:t>
                      </a:r>
                      <a:r>
                        <a:rPr lang="es-ES" sz="350" spc="-25">
                          <a:effectLst/>
                        </a:rPr>
                        <a:t> </a:t>
                      </a:r>
                      <a:r>
                        <a:rPr lang="es-ES" sz="350" spc="-5">
                          <a:effectLst/>
                        </a:rPr>
                        <a:t>I.E.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r>
                        <a:rPr lang="es-ES" sz="4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4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4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4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4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4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4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4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4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4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4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4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4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pPr marL="9652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s-ES" sz="350" dirty="0">
                          <a:effectLst/>
                        </a:rPr>
                        <a:t>CICLO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18415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s-ES" sz="350" spc="-5">
                          <a:effectLst/>
                        </a:rPr>
                        <a:t>CODMOD</a:t>
                      </a:r>
                      <a:r>
                        <a:rPr lang="es-ES" sz="350" spc="-25">
                          <a:effectLst/>
                        </a:rPr>
                        <a:t> </a:t>
                      </a:r>
                      <a:r>
                        <a:rPr lang="es-ES" sz="350">
                          <a:effectLst/>
                        </a:rPr>
                        <a:t>I.E.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66675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s-ES" sz="350" spc="-10">
                          <a:effectLst/>
                        </a:rPr>
                        <a:t>NOMBRE</a:t>
                      </a:r>
                      <a:r>
                        <a:rPr lang="es-ES" sz="350" spc="-15">
                          <a:effectLst/>
                        </a:rPr>
                        <a:t> </a:t>
                      </a:r>
                      <a:r>
                        <a:rPr lang="es-ES" sz="350" spc="-10">
                          <a:effectLst/>
                        </a:rPr>
                        <a:t>DE </a:t>
                      </a:r>
                      <a:r>
                        <a:rPr lang="es-ES" sz="350" spc="-5">
                          <a:effectLst/>
                        </a:rPr>
                        <a:t>LA</a:t>
                      </a:r>
                      <a:r>
                        <a:rPr lang="es-ES" sz="350" spc="-10">
                          <a:effectLst/>
                        </a:rPr>
                        <a:t> </a:t>
                      </a:r>
                      <a:r>
                        <a:rPr lang="es-ES" sz="350" spc="-5">
                          <a:effectLst/>
                        </a:rPr>
                        <a:t>INSTITUCION</a:t>
                      </a:r>
                      <a:r>
                        <a:rPr lang="es-ES" sz="350" spc="-20">
                          <a:effectLst/>
                        </a:rPr>
                        <a:t> </a:t>
                      </a:r>
                      <a:r>
                        <a:rPr lang="es-ES" sz="350" spc="-5">
                          <a:effectLst/>
                        </a:rPr>
                        <a:t>EDUCATIVA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551180" marR="54292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s-ES" sz="300">
                          <a:effectLst/>
                        </a:rPr>
                        <a:t>N°</a:t>
                      </a:r>
                      <a:r>
                        <a:rPr lang="es-ES" sz="300" spc="10">
                          <a:effectLst/>
                        </a:rPr>
                        <a:t> </a:t>
                      </a:r>
                      <a:r>
                        <a:rPr lang="es-ES" sz="300">
                          <a:effectLst/>
                        </a:rPr>
                        <a:t>DE</a:t>
                      </a:r>
                      <a:r>
                        <a:rPr lang="es-ES" sz="300" spc="15">
                          <a:effectLst/>
                        </a:rPr>
                        <a:t> </a:t>
                      </a:r>
                      <a:r>
                        <a:rPr lang="es-ES" sz="300">
                          <a:effectLst/>
                        </a:rPr>
                        <a:t>PROFESORES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 rowSpan="4"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549910" marR="54610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s-ES" sz="300">
                          <a:effectLst/>
                        </a:rPr>
                        <a:t>N°</a:t>
                      </a:r>
                      <a:r>
                        <a:rPr lang="es-ES" sz="300" spc="10">
                          <a:effectLst/>
                        </a:rPr>
                        <a:t> </a:t>
                      </a:r>
                      <a:r>
                        <a:rPr lang="es-ES" sz="300">
                          <a:effectLst/>
                        </a:rPr>
                        <a:t>SECCIONES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 rowSpan="4"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551180" marR="54610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s-ES" sz="300">
                          <a:effectLst/>
                        </a:rPr>
                        <a:t>N°</a:t>
                      </a:r>
                      <a:r>
                        <a:rPr lang="es-ES" sz="300" spc="5">
                          <a:effectLst/>
                        </a:rPr>
                        <a:t> </a:t>
                      </a:r>
                      <a:r>
                        <a:rPr lang="es-ES" sz="300">
                          <a:effectLst/>
                        </a:rPr>
                        <a:t>ESTUDIANTES</a:t>
                      </a:r>
                      <a:r>
                        <a:rPr lang="es-ES" sz="300" spc="15">
                          <a:effectLst/>
                        </a:rPr>
                        <a:t> </a:t>
                      </a:r>
                      <a:r>
                        <a:rPr lang="es-ES" sz="300">
                          <a:effectLst/>
                        </a:rPr>
                        <a:t>4</a:t>
                      </a:r>
                      <a:r>
                        <a:rPr lang="es-ES" sz="300" spc="10">
                          <a:effectLst/>
                        </a:rPr>
                        <a:t> </a:t>
                      </a:r>
                      <a:r>
                        <a:rPr lang="es-ES" sz="300">
                          <a:effectLst/>
                        </a:rPr>
                        <a:t>AÑOS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 rowSpan="4"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551180" marR="54610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s-ES" sz="300">
                          <a:effectLst/>
                        </a:rPr>
                        <a:t>N°</a:t>
                      </a:r>
                      <a:r>
                        <a:rPr lang="es-ES" sz="300" spc="5">
                          <a:effectLst/>
                        </a:rPr>
                        <a:t> </a:t>
                      </a:r>
                      <a:r>
                        <a:rPr lang="es-ES" sz="300">
                          <a:effectLst/>
                        </a:rPr>
                        <a:t>ESTUDIANTES</a:t>
                      </a:r>
                      <a:r>
                        <a:rPr lang="es-ES" sz="300" spc="15">
                          <a:effectLst/>
                        </a:rPr>
                        <a:t> </a:t>
                      </a:r>
                      <a:r>
                        <a:rPr lang="es-ES" sz="300">
                          <a:effectLst/>
                        </a:rPr>
                        <a:t>5</a:t>
                      </a:r>
                      <a:r>
                        <a:rPr lang="es-ES" sz="300" spc="10">
                          <a:effectLst/>
                        </a:rPr>
                        <a:t> </a:t>
                      </a:r>
                      <a:r>
                        <a:rPr lang="es-ES" sz="300">
                          <a:effectLst/>
                        </a:rPr>
                        <a:t>AÑOS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27940" marR="34925" algn="ctr">
                        <a:lnSpc>
                          <a:spcPct val="113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450">
                          <a:effectLst/>
                        </a:rPr>
                        <a:t>Juega,</a:t>
                      </a:r>
                      <a:r>
                        <a:rPr lang="es-ES" sz="450" spc="10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crea,</a:t>
                      </a:r>
                      <a:r>
                        <a:rPr lang="es-ES" sz="450" spc="1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resuelve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y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aprende</a:t>
                      </a:r>
                      <a:r>
                        <a:rPr lang="es-ES" sz="450" spc="10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-</a:t>
                      </a:r>
                      <a:r>
                        <a:rPr lang="es-ES" sz="450" spc="-90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material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impreso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para niños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y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niñas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de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4 años.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27940" marR="34925" algn="ctr">
                        <a:lnSpc>
                          <a:spcPct val="113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450">
                          <a:effectLst/>
                        </a:rPr>
                        <a:t>Juega,</a:t>
                      </a:r>
                      <a:r>
                        <a:rPr lang="es-ES" sz="450" spc="10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crea,</a:t>
                      </a:r>
                      <a:r>
                        <a:rPr lang="es-ES" sz="450" spc="1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resuelve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y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aprende</a:t>
                      </a:r>
                      <a:r>
                        <a:rPr lang="es-ES" sz="450" spc="10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-</a:t>
                      </a:r>
                      <a:r>
                        <a:rPr lang="es-ES" sz="450" spc="-90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Material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impreso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para niños</a:t>
                      </a:r>
                      <a:r>
                        <a:rPr lang="es-ES" sz="450" spc="10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y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niñas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de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5 años.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192405" marR="34290" indent="-165100">
                        <a:lnSpc>
                          <a:spcPct val="113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450" dirty="0">
                          <a:effectLst/>
                        </a:rPr>
                        <a:t>Juego</a:t>
                      </a:r>
                      <a:r>
                        <a:rPr lang="es-ES" sz="450" spc="5" dirty="0">
                          <a:effectLst/>
                        </a:rPr>
                        <a:t> </a:t>
                      </a:r>
                      <a:r>
                        <a:rPr lang="es-ES" sz="450" dirty="0">
                          <a:effectLst/>
                        </a:rPr>
                        <a:t>de</a:t>
                      </a:r>
                      <a:r>
                        <a:rPr lang="es-ES" sz="450" spc="5" dirty="0">
                          <a:effectLst/>
                        </a:rPr>
                        <a:t> </a:t>
                      </a:r>
                      <a:r>
                        <a:rPr lang="es-ES" sz="450" dirty="0">
                          <a:effectLst/>
                        </a:rPr>
                        <a:t>mesa para niños</a:t>
                      </a:r>
                      <a:r>
                        <a:rPr lang="es-ES" sz="450" spc="10" dirty="0">
                          <a:effectLst/>
                        </a:rPr>
                        <a:t> </a:t>
                      </a:r>
                      <a:r>
                        <a:rPr lang="es-ES" sz="450" dirty="0">
                          <a:effectLst/>
                        </a:rPr>
                        <a:t>y niñas</a:t>
                      </a:r>
                      <a:r>
                        <a:rPr lang="es-ES" sz="450" spc="-85" dirty="0">
                          <a:effectLst/>
                        </a:rPr>
                        <a:t> </a:t>
                      </a:r>
                      <a:r>
                        <a:rPr lang="es-ES" sz="450" dirty="0">
                          <a:effectLst/>
                        </a:rPr>
                        <a:t>de 4 años</a:t>
                      </a:r>
                      <a:r>
                        <a:rPr lang="es-ES" sz="450" spc="5" dirty="0">
                          <a:effectLst/>
                        </a:rPr>
                        <a:t> </a:t>
                      </a:r>
                      <a:r>
                        <a:rPr lang="es-ES" sz="450" dirty="0">
                          <a:effectLst/>
                        </a:rPr>
                        <a:t>-</a:t>
                      </a:r>
                      <a:r>
                        <a:rPr lang="es-ES" sz="450" spc="5" dirty="0">
                          <a:effectLst/>
                        </a:rPr>
                        <a:t> </a:t>
                      </a:r>
                      <a:r>
                        <a:rPr lang="es-ES" sz="450" dirty="0">
                          <a:effectLst/>
                        </a:rPr>
                        <a:t>Dominó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20320" marR="27305" indent="-635" algn="ctr">
                        <a:lnSpc>
                          <a:spcPct val="113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450">
                          <a:effectLst/>
                        </a:rPr>
                        <a:t>Juego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de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mesa para niños</a:t>
                      </a:r>
                      <a:r>
                        <a:rPr lang="es-ES" sz="450" spc="10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y niñas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de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4 años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-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Juego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de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recorrido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"La</a:t>
                      </a:r>
                      <a:r>
                        <a:rPr lang="es-ES" sz="450" spc="-8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gran carrera"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90170" marR="34290" indent="-62865">
                        <a:lnSpc>
                          <a:spcPct val="113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450">
                          <a:effectLst/>
                        </a:rPr>
                        <a:t>Juego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de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mesa para niños</a:t>
                      </a:r>
                      <a:r>
                        <a:rPr lang="es-ES" sz="450" spc="10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y niñas</a:t>
                      </a:r>
                      <a:r>
                        <a:rPr lang="es-ES" sz="450" spc="-8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de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4 años</a:t>
                      </a:r>
                      <a:r>
                        <a:rPr lang="es-ES" sz="450" spc="10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-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Adivina quién</a:t>
                      </a:r>
                      <a:r>
                        <a:rPr lang="es-ES" sz="450" spc="10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es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27940" marR="34925" algn="ctr">
                        <a:lnSpc>
                          <a:spcPct val="113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s-ES" sz="450">
                          <a:effectLst/>
                        </a:rPr>
                        <a:t>Juego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de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mesa para niños</a:t>
                      </a:r>
                      <a:r>
                        <a:rPr lang="es-ES" sz="450" spc="10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y niñas</a:t>
                      </a:r>
                      <a:r>
                        <a:rPr lang="es-ES" sz="450" spc="-8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de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4 años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-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Kit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de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dramatización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(máscaras)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27940" marR="34925" algn="ctr">
                        <a:lnSpc>
                          <a:spcPct val="113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s-ES" sz="450">
                          <a:effectLst/>
                        </a:rPr>
                        <a:t>Juego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de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mesa para niños</a:t>
                      </a:r>
                      <a:r>
                        <a:rPr lang="es-ES" sz="450" spc="10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y niñas</a:t>
                      </a:r>
                      <a:r>
                        <a:rPr lang="es-ES" sz="450" spc="-8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de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4 años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-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Memoria "Personajes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de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cuentos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clásicos"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192405" marR="34290" indent="-165100">
                        <a:lnSpc>
                          <a:spcPct val="113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450">
                          <a:effectLst/>
                        </a:rPr>
                        <a:t>Juego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de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mesa para niños</a:t>
                      </a:r>
                      <a:r>
                        <a:rPr lang="es-ES" sz="450" spc="10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y niñas</a:t>
                      </a:r>
                      <a:r>
                        <a:rPr lang="es-ES" sz="450" spc="-8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de 5 años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-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Dominó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20320" marR="27305" indent="-635" algn="ctr">
                        <a:lnSpc>
                          <a:spcPct val="113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s-ES" sz="450">
                          <a:effectLst/>
                        </a:rPr>
                        <a:t>Juego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de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mesa para niños</a:t>
                      </a:r>
                      <a:r>
                        <a:rPr lang="es-ES" sz="450" spc="10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y niñas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de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5 años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-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Juego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de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recorrido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"La</a:t>
                      </a:r>
                      <a:r>
                        <a:rPr lang="es-ES" sz="450" spc="-8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gran carrera"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90170" marR="34290" indent="-62865">
                        <a:lnSpc>
                          <a:spcPct val="113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450">
                          <a:effectLst/>
                        </a:rPr>
                        <a:t>Juego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de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mesa para niños</a:t>
                      </a:r>
                      <a:r>
                        <a:rPr lang="es-ES" sz="450" spc="10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y niñas</a:t>
                      </a:r>
                      <a:r>
                        <a:rPr lang="es-ES" sz="450" spc="-8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de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5 años</a:t>
                      </a:r>
                      <a:r>
                        <a:rPr lang="es-ES" sz="450" spc="10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-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Adivina quién</a:t>
                      </a:r>
                      <a:r>
                        <a:rPr lang="es-ES" sz="450" spc="10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es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27940" marR="34925" algn="ctr">
                        <a:lnSpc>
                          <a:spcPct val="113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450">
                          <a:effectLst/>
                        </a:rPr>
                        <a:t>Juego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de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mesa para niños</a:t>
                      </a:r>
                      <a:r>
                        <a:rPr lang="es-ES" sz="450" spc="10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y niñas</a:t>
                      </a:r>
                      <a:r>
                        <a:rPr lang="es-ES" sz="450" spc="-8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de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5 años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-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Kit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de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dramatización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(máscaras)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27940" marR="34925" algn="ctr">
                        <a:lnSpc>
                          <a:spcPct val="113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450">
                          <a:effectLst/>
                        </a:rPr>
                        <a:t>Juego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de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mesa para niños</a:t>
                      </a:r>
                      <a:r>
                        <a:rPr lang="es-ES" sz="450" spc="10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y niñas</a:t>
                      </a:r>
                      <a:r>
                        <a:rPr lang="es-ES" sz="450" spc="-8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de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5 años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-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Memoria "Personajes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de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cuentos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clásicos"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 rowSpan="12"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50040941"/>
                  </a:ext>
                </a:extLst>
              </a:tr>
              <a:tr h="31714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30480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s-ES" sz="300">
                          <a:effectLst/>
                        </a:rPr>
                        <a:t>Unidad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30480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s-ES" sz="300">
                          <a:effectLst/>
                        </a:rPr>
                        <a:t>Unidad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30480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s-ES" sz="300">
                          <a:effectLst/>
                        </a:rPr>
                        <a:t>Unidad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30480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s-ES" sz="300">
                          <a:effectLst/>
                        </a:rPr>
                        <a:t>Unidad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30480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s-ES" sz="300">
                          <a:effectLst/>
                        </a:rPr>
                        <a:t>Unidad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30480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es-ES" sz="300">
                          <a:effectLst/>
                        </a:rPr>
                        <a:t>Unidad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3048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s-ES" sz="300">
                          <a:effectLst/>
                        </a:rPr>
                        <a:t>Unidad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30480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s-ES" sz="300">
                          <a:effectLst/>
                        </a:rPr>
                        <a:t>Unidad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3048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s-ES" sz="300">
                          <a:effectLst/>
                        </a:rPr>
                        <a:t>Unidad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30480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s-ES" sz="300">
                          <a:effectLst/>
                        </a:rPr>
                        <a:t>Unidad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30480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s-ES" sz="300">
                          <a:effectLst/>
                        </a:rPr>
                        <a:t>Unidad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30480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s-ES" sz="300">
                          <a:effectLst/>
                        </a:rPr>
                        <a:t>Unidad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08108"/>
                  </a:ext>
                </a:extLst>
              </a:tr>
              <a:tr h="83534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s-ES" sz="300">
                          <a:effectLst/>
                        </a:rPr>
                        <a:t>541100068947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s-ES" sz="300">
                          <a:effectLst/>
                        </a:rPr>
                        <a:t>541100068948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20"/>
                        </a:spcBef>
                      </a:pPr>
                      <a:r>
                        <a:rPr lang="es-ES" sz="2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1.01.12.01.07.001.02.01.00.0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s-ES" sz="300">
                          <a:effectLst/>
                        </a:rPr>
                        <a:t>1.3.001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15"/>
                        </a:spcBef>
                      </a:pPr>
                      <a:r>
                        <a:rPr lang="es-ES" sz="2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300">
                          <a:effectLst/>
                        </a:rPr>
                        <a:t>1.01.12.01.07.001.02.01.00.0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s-ES" sz="300">
                          <a:effectLst/>
                        </a:rPr>
                        <a:t>1.3.002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15"/>
                        </a:spcBef>
                      </a:pPr>
                      <a:r>
                        <a:rPr lang="es-ES" sz="2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1.01.12.01.07.001.02.01.00.0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s-ES" sz="300">
                          <a:effectLst/>
                        </a:rPr>
                        <a:t>1.4.003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40"/>
                        </a:spcBef>
                      </a:pPr>
                      <a:r>
                        <a:rPr lang="es-ES" sz="2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1.01.12.01.07.001.02.01.00.0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15"/>
                        </a:spcBef>
                      </a:pPr>
                      <a:r>
                        <a:rPr lang="es-ES" sz="2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1.01.12.01.07.001.02.01.00.0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s-ES" sz="300">
                          <a:effectLst/>
                        </a:rPr>
                        <a:t>1.3.005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15"/>
                        </a:spcBef>
                      </a:pPr>
                      <a:r>
                        <a:rPr lang="es-ES" sz="2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300">
                          <a:effectLst/>
                        </a:rPr>
                        <a:t>1.01.12.01.07.001.02.01.00.0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s-ES" sz="300">
                          <a:effectLst/>
                        </a:rPr>
                        <a:t>1.4.001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10"/>
                        </a:spcBef>
                      </a:pPr>
                      <a:r>
                        <a:rPr lang="es-ES" sz="2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1.01.12.01.07.001.02.01.00.0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s-ES" sz="300">
                          <a:effectLst/>
                        </a:rPr>
                        <a:t>1.4.002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10"/>
                        </a:spcBef>
                      </a:pPr>
                      <a:r>
                        <a:rPr lang="es-ES" sz="2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1.01.12.01.07.001.02.01.00.0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s-ES" sz="300">
                          <a:effectLst/>
                        </a:rPr>
                        <a:t>1.4.003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10"/>
                        </a:spcBef>
                      </a:pPr>
                      <a:r>
                        <a:rPr lang="es-ES" sz="2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1.01.12.01.07.001.02.01.00.0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s-ES" sz="300">
                          <a:effectLst/>
                        </a:rPr>
                        <a:t>1.4.004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10"/>
                        </a:spcBef>
                      </a:pPr>
                      <a:r>
                        <a:rPr lang="es-ES" sz="2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300">
                          <a:effectLst/>
                        </a:rPr>
                        <a:t>1.01.12.01.07.001.02.01.00.0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s-ES" sz="300">
                          <a:effectLst/>
                        </a:rPr>
                        <a:t>1.4.005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97185"/>
                  </a:ext>
                </a:extLst>
              </a:tr>
              <a:tr h="12126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485"/>
                        </a:lnSpc>
                      </a:pPr>
                      <a:r>
                        <a:rPr lang="es-ES" sz="500">
                          <a:effectLst/>
                        </a:rPr>
                        <a:t>-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485"/>
                        </a:lnSpc>
                      </a:pPr>
                      <a:r>
                        <a:rPr lang="es-ES" sz="500">
                          <a:effectLst/>
                        </a:rPr>
                        <a:t>-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806302"/>
                  </a:ext>
                </a:extLst>
              </a:tr>
              <a:tr h="297449">
                <a:tc>
                  <a:txBody>
                    <a:bodyPr/>
                    <a:lstStyle/>
                    <a:p>
                      <a:pPr marL="1524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 marR="6477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RÍO</a:t>
                      </a:r>
                      <a:r>
                        <a:rPr lang="es-ES" sz="500" spc="5">
                          <a:effectLst/>
                        </a:rPr>
                        <a:t> </a:t>
                      </a:r>
                      <a:r>
                        <a:rPr lang="es-ES" sz="500">
                          <a:effectLst/>
                        </a:rPr>
                        <a:t>GRANDE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RURAL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24765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II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2667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3955373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LOS</a:t>
                      </a:r>
                      <a:r>
                        <a:rPr lang="es-ES" sz="500" spc="5">
                          <a:effectLst/>
                        </a:rPr>
                        <a:t> </a:t>
                      </a:r>
                      <a:r>
                        <a:rPr lang="es-ES" sz="500">
                          <a:effectLst/>
                        </a:rPr>
                        <a:t>ANGELITOS</a:t>
                      </a:r>
                      <a:r>
                        <a:rPr lang="es-ES" sz="500" spc="5">
                          <a:effectLst/>
                        </a:rPr>
                        <a:t> </a:t>
                      </a:r>
                      <a:r>
                        <a:rPr lang="es-ES" sz="500">
                          <a:effectLst/>
                        </a:rPr>
                        <a:t>DE</a:t>
                      </a:r>
                      <a:r>
                        <a:rPr lang="es-ES" sz="500" spc="5">
                          <a:effectLst/>
                        </a:rPr>
                        <a:t> </a:t>
                      </a:r>
                      <a:r>
                        <a:rPr lang="es-ES" sz="500">
                          <a:effectLst/>
                        </a:rPr>
                        <a:t>MARÍA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725" algn="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 dirty="0">
                          <a:effectLst/>
                        </a:rPr>
                        <a:t>1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725" algn="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4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4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4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4465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16435"/>
                  </a:ext>
                </a:extLst>
              </a:tr>
              <a:tr h="297449">
                <a:tc>
                  <a:txBody>
                    <a:bodyPr/>
                    <a:lstStyle/>
                    <a:p>
                      <a:pPr marL="1524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 marR="6477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RIO</a:t>
                      </a:r>
                      <a:r>
                        <a:rPr lang="es-ES" sz="500" spc="5">
                          <a:effectLst/>
                        </a:rPr>
                        <a:t> </a:t>
                      </a:r>
                      <a:r>
                        <a:rPr lang="es-ES" sz="500">
                          <a:effectLst/>
                        </a:rPr>
                        <a:t>GRANDE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RURAL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24765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II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2667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3935518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CORAZÓN</a:t>
                      </a:r>
                      <a:r>
                        <a:rPr lang="es-ES" sz="500" spc="5">
                          <a:effectLst/>
                        </a:rPr>
                        <a:t> </a:t>
                      </a:r>
                      <a:r>
                        <a:rPr lang="es-ES" sz="500">
                          <a:effectLst/>
                        </a:rPr>
                        <a:t>DE</a:t>
                      </a:r>
                      <a:r>
                        <a:rPr lang="es-ES" sz="500" spc="5">
                          <a:effectLst/>
                        </a:rPr>
                        <a:t> </a:t>
                      </a:r>
                      <a:r>
                        <a:rPr lang="es-ES" sz="500">
                          <a:effectLst/>
                        </a:rPr>
                        <a:t>JESÚS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725" algn="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725" algn="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4465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290450"/>
                  </a:ext>
                </a:extLst>
              </a:tr>
              <a:tr h="297449">
                <a:tc>
                  <a:txBody>
                    <a:bodyPr/>
                    <a:lstStyle/>
                    <a:p>
                      <a:pPr marL="1524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 marR="6477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RIO</a:t>
                      </a:r>
                      <a:r>
                        <a:rPr lang="es-ES" sz="500" spc="5">
                          <a:effectLst/>
                        </a:rPr>
                        <a:t> </a:t>
                      </a:r>
                      <a:r>
                        <a:rPr lang="es-ES" sz="500">
                          <a:effectLst/>
                        </a:rPr>
                        <a:t>GRANDE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URBANA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24765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II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2667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1543922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ESTRELLITAS</a:t>
                      </a:r>
                      <a:r>
                        <a:rPr lang="es-ES" sz="500" spc="5">
                          <a:effectLst/>
                        </a:rPr>
                        <a:t> </a:t>
                      </a:r>
                      <a:r>
                        <a:rPr lang="es-ES" sz="500">
                          <a:effectLst/>
                        </a:rPr>
                        <a:t>DEL</a:t>
                      </a:r>
                      <a:r>
                        <a:rPr lang="es-ES" sz="500" spc="5">
                          <a:effectLst/>
                        </a:rPr>
                        <a:t> </a:t>
                      </a:r>
                      <a:r>
                        <a:rPr lang="es-ES" sz="500">
                          <a:effectLst/>
                        </a:rPr>
                        <a:t>FUTURO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725" algn="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725" algn="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7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7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4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4465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658600"/>
                  </a:ext>
                </a:extLst>
              </a:tr>
              <a:tr h="297449">
                <a:tc>
                  <a:txBody>
                    <a:bodyPr/>
                    <a:lstStyle/>
                    <a:p>
                      <a:pPr marL="1524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4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 marR="6604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YANAQUIHUA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RURAL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24765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II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2667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1540802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RAYITOS</a:t>
                      </a:r>
                      <a:r>
                        <a:rPr lang="es-ES" sz="500" spc="5">
                          <a:effectLst/>
                        </a:rPr>
                        <a:t> </a:t>
                      </a:r>
                      <a:r>
                        <a:rPr lang="es-ES" sz="500">
                          <a:effectLst/>
                        </a:rPr>
                        <a:t>DE</a:t>
                      </a:r>
                      <a:r>
                        <a:rPr lang="es-ES" sz="500" spc="5">
                          <a:effectLst/>
                        </a:rPr>
                        <a:t> </a:t>
                      </a:r>
                      <a:r>
                        <a:rPr lang="es-ES" sz="500">
                          <a:effectLst/>
                        </a:rPr>
                        <a:t>SOL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725" algn="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725" algn="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4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4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6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4465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136292"/>
                  </a:ext>
                </a:extLst>
              </a:tr>
              <a:tr h="297449">
                <a:tc>
                  <a:txBody>
                    <a:bodyPr/>
                    <a:lstStyle/>
                    <a:p>
                      <a:pPr marL="1524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 marR="6604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YANAQUIHUA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RURAL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24765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II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2667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3980143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CAMINITOS</a:t>
                      </a:r>
                      <a:r>
                        <a:rPr lang="es-ES" sz="500" spc="5">
                          <a:effectLst/>
                        </a:rPr>
                        <a:t> </a:t>
                      </a:r>
                      <a:r>
                        <a:rPr lang="es-ES" sz="500">
                          <a:effectLst/>
                        </a:rPr>
                        <a:t>DORADOS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725" algn="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725" algn="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4465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294677"/>
                  </a:ext>
                </a:extLst>
              </a:tr>
              <a:tr h="297449">
                <a:tc>
                  <a:txBody>
                    <a:bodyPr/>
                    <a:lstStyle/>
                    <a:p>
                      <a:pPr marL="1524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6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 marR="6604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YANAQUIHUA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RURAL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24765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II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2667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3893355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ESTRELLITAS DE</a:t>
                      </a:r>
                      <a:r>
                        <a:rPr lang="es-ES" sz="500" spc="5">
                          <a:effectLst/>
                        </a:rPr>
                        <a:t> </a:t>
                      </a:r>
                      <a:r>
                        <a:rPr lang="es-ES" sz="500">
                          <a:effectLst/>
                        </a:rPr>
                        <a:t>LUZ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725" algn="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725" algn="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4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4465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187751"/>
                  </a:ext>
                </a:extLst>
              </a:tr>
              <a:tr h="243556">
                <a:tc gridSpan="6">
                  <a:txBody>
                    <a:bodyPr/>
                    <a:lstStyle/>
                    <a:p>
                      <a:pPr marL="1388110" marR="1375410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TOTAL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85725" algn="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6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 marR="4826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16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215" algn="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21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 marR="4826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17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79375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21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 marR="79375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17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4465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967300"/>
                  </a:ext>
                </a:extLst>
              </a:tr>
              <a:tr h="178263">
                <a:tc rowSpan="2" gridSpan="5">
                  <a:txBody>
                    <a:bodyPr/>
                    <a:lstStyle/>
                    <a:p>
                      <a:r>
                        <a:rPr lang="es-ES" sz="4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9245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PESO</a:t>
                      </a:r>
                      <a:r>
                        <a:rPr lang="es-ES" sz="500" spc="10">
                          <a:effectLst/>
                        </a:rPr>
                        <a:t> </a:t>
                      </a:r>
                      <a:r>
                        <a:rPr lang="es-ES" sz="500">
                          <a:effectLst/>
                        </a:rPr>
                        <a:t>UNITARIO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77470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0.75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78105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0.92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120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0.28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7485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0.30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7485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0.10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930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0.26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7485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0.28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7485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0.28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850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0.29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850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0.10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850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0.26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215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0.47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412059"/>
                  </a:ext>
                </a:extLst>
              </a:tr>
              <a:tr h="178263">
                <a:tc gridSpan="5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9410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PESO</a:t>
                      </a:r>
                      <a:r>
                        <a:rPr lang="es-ES" sz="500" spc="15">
                          <a:effectLst/>
                        </a:rPr>
                        <a:t> </a:t>
                      </a:r>
                      <a:r>
                        <a:rPr lang="es-ES" sz="500">
                          <a:effectLst/>
                        </a:rPr>
                        <a:t>TOTAL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79375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15.75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79375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15.64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8430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1.4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79375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1.5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79375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0.5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905" marR="116840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1.3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1.4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8430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1.4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0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1.45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160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0.5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160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1.3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015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2.35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4615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s-ES" sz="500" dirty="0">
                          <a:effectLst/>
                        </a:rPr>
                        <a:t>44.49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08783952"/>
                  </a:ext>
                </a:extLst>
              </a:tr>
            </a:tbl>
          </a:graphicData>
        </a:graphic>
      </p:graphicFrame>
      <p:pic>
        <p:nvPicPr>
          <p:cNvPr id="5" name="image1.png">
            <a:extLst>
              <a:ext uri="{FF2B5EF4-FFF2-40B4-BE49-F238E27FC236}">
                <a16:creationId xmlns:a16="http://schemas.microsoft.com/office/drawing/2014/main" id="{51ECC182-2745-E583-65A1-109F4FA85A5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6600" y="14147"/>
            <a:ext cx="686578" cy="892232"/>
          </a:xfrm>
          <a:prstGeom prst="rect">
            <a:avLst/>
          </a:prstGeom>
        </p:spPr>
      </p:pic>
      <p:pic>
        <p:nvPicPr>
          <p:cNvPr id="6" name="image9.jpeg">
            <a:extLst>
              <a:ext uri="{FF2B5EF4-FFF2-40B4-BE49-F238E27FC236}">
                <a16:creationId xmlns:a16="http://schemas.microsoft.com/office/drawing/2014/main" id="{907DA895-A84B-25FA-5492-FDB928DC48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333" y="287303"/>
            <a:ext cx="4290060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67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0FB3D-BB20-1774-544D-452E9A854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776728" cy="593558"/>
          </a:xfrm>
        </p:spPr>
        <p:txBody>
          <a:bodyPr>
            <a:noAutofit/>
          </a:bodyPr>
          <a:lstStyle/>
          <a:p>
            <a:pPr algn="ctr"/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DISTRIBUCIÓN LOCAL DE MATERIALES EDUCATIVOS IMPRESOS </a:t>
            </a:r>
            <a:r>
              <a:rPr lang="es-ES" sz="18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s-ES" sz="18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DOTACIÓN</a:t>
            </a:r>
            <a:r>
              <a:rPr lang="es-ES" sz="1800" b="1" u="sng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– PRITE MARIA REYNA Y MADRE</a:t>
            </a:r>
            <a:endParaRPr lang="es-PE" sz="18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6443743-E015-E9DC-15CB-F3170BD259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248240"/>
              </p:ext>
            </p:extLst>
          </p:nvPr>
        </p:nvGraphicFramePr>
        <p:xfrm>
          <a:off x="497150" y="1203158"/>
          <a:ext cx="11141466" cy="51266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70119">
                  <a:extLst>
                    <a:ext uri="{9D8B030D-6E8A-4147-A177-3AD203B41FA5}">
                      <a16:colId xmlns:a16="http://schemas.microsoft.com/office/drawing/2014/main" val="489022674"/>
                    </a:ext>
                  </a:extLst>
                </a:gridCol>
                <a:gridCol w="666704">
                  <a:extLst>
                    <a:ext uri="{9D8B030D-6E8A-4147-A177-3AD203B41FA5}">
                      <a16:colId xmlns:a16="http://schemas.microsoft.com/office/drawing/2014/main" val="3907398547"/>
                    </a:ext>
                  </a:extLst>
                </a:gridCol>
                <a:gridCol w="397515">
                  <a:extLst>
                    <a:ext uri="{9D8B030D-6E8A-4147-A177-3AD203B41FA5}">
                      <a16:colId xmlns:a16="http://schemas.microsoft.com/office/drawing/2014/main" val="857291344"/>
                    </a:ext>
                  </a:extLst>
                </a:gridCol>
                <a:gridCol w="512565">
                  <a:extLst>
                    <a:ext uri="{9D8B030D-6E8A-4147-A177-3AD203B41FA5}">
                      <a16:colId xmlns:a16="http://schemas.microsoft.com/office/drawing/2014/main" val="501486265"/>
                    </a:ext>
                  </a:extLst>
                </a:gridCol>
                <a:gridCol w="1070119">
                  <a:extLst>
                    <a:ext uri="{9D8B030D-6E8A-4147-A177-3AD203B41FA5}">
                      <a16:colId xmlns:a16="http://schemas.microsoft.com/office/drawing/2014/main" val="696515316"/>
                    </a:ext>
                  </a:extLst>
                </a:gridCol>
                <a:gridCol w="320076">
                  <a:extLst>
                    <a:ext uri="{9D8B030D-6E8A-4147-A177-3AD203B41FA5}">
                      <a16:colId xmlns:a16="http://schemas.microsoft.com/office/drawing/2014/main" val="3403741100"/>
                    </a:ext>
                  </a:extLst>
                </a:gridCol>
                <a:gridCol w="320076">
                  <a:extLst>
                    <a:ext uri="{9D8B030D-6E8A-4147-A177-3AD203B41FA5}">
                      <a16:colId xmlns:a16="http://schemas.microsoft.com/office/drawing/2014/main" val="2320860462"/>
                    </a:ext>
                  </a:extLst>
                </a:gridCol>
                <a:gridCol w="338514">
                  <a:extLst>
                    <a:ext uri="{9D8B030D-6E8A-4147-A177-3AD203B41FA5}">
                      <a16:colId xmlns:a16="http://schemas.microsoft.com/office/drawing/2014/main" val="2607023982"/>
                    </a:ext>
                  </a:extLst>
                </a:gridCol>
                <a:gridCol w="338514">
                  <a:extLst>
                    <a:ext uri="{9D8B030D-6E8A-4147-A177-3AD203B41FA5}">
                      <a16:colId xmlns:a16="http://schemas.microsoft.com/office/drawing/2014/main" val="1103505838"/>
                    </a:ext>
                  </a:extLst>
                </a:gridCol>
                <a:gridCol w="338514">
                  <a:extLst>
                    <a:ext uri="{9D8B030D-6E8A-4147-A177-3AD203B41FA5}">
                      <a16:colId xmlns:a16="http://schemas.microsoft.com/office/drawing/2014/main" val="539104626"/>
                    </a:ext>
                  </a:extLst>
                </a:gridCol>
                <a:gridCol w="338514">
                  <a:extLst>
                    <a:ext uri="{9D8B030D-6E8A-4147-A177-3AD203B41FA5}">
                      <a16:colId xmlns:a16="http://schemas.microsoft.com/office/drawing/2014/main" val="1829789907"/>
                    </a:ext>
                  </a:extLst>
                </a:gridCol>
                <a:gridCol w="338514">
                  <a:extLst>
                    <a:ext uri="{9D8B030D-6E8A-4147-A177-3AD203B41FA5}">
                      <a16:colId xmlns:a16="http://schemas.microsoft.com/office/drawing/2014/main" val="196956435"/>
                    </a:ext>
                  </a:extLst>
                </a:gridCol>
                <a:gridCol w="338514">
                  <a:extLst>
                    <a:ext uri="{9D8B030D-6E8A-4147-A177-3AD203B41FA5}">
                      <a16:colId xmlns:a16="http://schemas.microsoft.com/office/drawing/2014/main" val="786419500"/>
                    </a:ext>
                  </a:extLst>
                </a:gridCol>
                <a:gridCol w="338514">
                  <a:extLst>
                    <a:ext uri="{9D8B030D-6E8A-4147-A177-3AD203B41FA5}">
                      <a16:colId xmlns:a16="http://schemas.microsoft.com/office/drawing/2014/main" val="3379973715"/>
                    </a:ext>
                  </a:extLst>
                </a:gridCol>
                <a:gridCol w="338514">
                  <a:extLst>
                    <a:ext uri="{9D8B030D-6E8A-4147-A177-3AD203B41FA5}">
                      <a16:colId xmlns:a16="http://schemas.microsoft.com/office/drawing/2014/main" val="2412608330"/>
                    </a:ext>
                  </a:extLst>
                </a:gridCol>
                <a:gridCol w="338514">
                  <a:extLst>
                    <a:ext uri="{9D8B030D-6E8A-4147-A177-3AD203B41FA5}">
                      <a16:colId xmlns:a16="http://schemas.microsoft.com/office/drawing/2014/main" val="4133538798"/>
                    </a:ext>
                  </a:extLst>
                </a:gridCol>
                <a:gridCol w="338514">
                  <a:extLst>
                    <a:ext uri="{9D8B030D-6E8A-4147-A177-3AD203B41FA5}">
                      <a16:colId xmlns:a16="http://schemas.microsoft.com/office/drawing/2014/main" val="2926296033"/>
                    </a:ext>
                  </a:extLst>
                </a:gridCol>
                <a:gridCol w="339251">
                  <a:extLst>
                    <a:ext uri="{9D8B030D-6E8A-4147-A177-3AD203B41FA5}">
                      <a16:colId xmlns:a16="http://schemas.microsoft.com/office/drawing/2014/main" val="3387586259"/>
                    </a:ext>
                  </a:extLst>
                </a:gridCol>
                <a:gridCol w="339251">
                  <a:extLst>
                    <a:ext uri="{9D8B030D-6E8A-4147-A177-3AD203B41FA5}">
                      <a16:colId xmlns:a16="http://schemas.microsoft.com/office/drawing/2014/main" val="3602894889"/>
                    </a:ext>
                  </a:extLst>
                </a:gridCol>
                <a:gridCol w="338514">
                  <a:extLst>
                    <a:ext uri="{9D8B030D-6E8A-4147-A177-3AD203B41FA5}">
                      <a16:colId xmlns:a16="http://schemas.microsoft.com/office/drawing/2014/main" val="1114249215"/>
                    </a:ext>
                  </a:extLst>
                </a:gridCol>
                <a:gridCol w="338514">
                  <a:extLst>
                    <a:ext uri="{9D8B030D-6E8A-4147-A177-3AD203B41FA5}">
                      <a16:colId xmlns:a16="http://schemas.microsoft.com/office/drawing/2014/main" val="98042977"/>
                    </a:ext>
                  </a:extLst>
                </a:gridCol>
                <a:gridCol w="338514">
                  <a:extLst>
                    <a:ext uri="{9D8B030D-6E8A-4147-A177-3AD203B41FA5}">
                      <a16:colId xmlns:a16="http://schemas.microsoft.com/office/drawing/2014/main" val="1968059938"/>
                    </a:ext>
                  </a:extLst>
                </a:gridCol>
                <a:gridCol w="338514">
                  <a:extLst>
                    <a:ext uri="{9D8B030D-6E8A-4147-A177-3AD203B41FA5}">
                      <a16:colId xmlns:a16="http://schemas.microsoft.com/office/drawing/2014/main" val="4141520474"/>
                    </a:ext>
                  </a:extLst>
                </a:gridCol>
                <a:gridCol w="338514">
                  <a:extLst>
                    <a:ext uri="{9D8B030D-6E8A-4147-A177-3AD203B41FA5}">
                      <a16:colId xmlns:a16="http://schemas.microsoft.com/office/drawing/2014/main" val="4009473255"/>
                    </a:ext>
                  </a:extLst>
                </a:gridCol>
                <a:gridCol w="514040">
                  <a:extLst>
                    <a:ext uri="{9D8B030D-6E8A-4147-A177-3AD203B41FA5}">
                      <a16:colId xmlns:a16="http://schemas.microsoft.com/office/drawing/2014/main" val="3538307009"/>
                    </a:ext>
                  </a:extLst>
                </a:gridCol>
                <a:gridCol w="514040">
                  <a:extLst>
                    <a:ext uri="{9D8B030D-6E8A-4147-A177-3AD203B41FA5}">
                      <a16:colId xmlns:a16="http://schemas.microsoft.com/office/drawing/2014/main" val="2809291910"/>
                    </a:ext>
                  </a:extLst>
                </a:gridCol>
              </a:tblGrid>
              <a:tr h="1650440">
                <a:tc rowSpan="3"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20"/>
                        </a:spcBef>
                      </a:pPr>
                      <a:r>
                        <a:rPr lang="es-ES" sz="5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66675"/>
                      <a:r>
                        <a:rPr lang="es-ES" sz="450">
                          <a:effectLst/>
                        </a:rPr>
                        <a:t>N°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20"/>
                        </a:spcBef>
                      </a:pPr>
                      <a:r>
                        <a:rPr lang="es-ES" sz="5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147320"/>
                      <a:r>
                        <a:rPr lang="es-ES" sz="450">
                          <a:effectLst/>
                        </a:rPr>
                        <a:t>DISTRITO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20"/>
                        </a:spcBef>
                      </a:pPr>
                      <a:r>
                        <a:rPr lang="es-ES" sz="5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48895"/>
                      <a:r>
                        <a:rPr lang="es-ES" sz="450">
                          <a:effectLst/>
                        </a:rPr>
                        <a:t>TIPO</a:t>
                      </a:r>
                      <a:r>
                        <a:rPr lang="es-ES" sz="450" spc="-10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I.E.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20"/>
                        </a:spcBef>
                      </a:pPr>
                      <a:r>
                        <a:rPr lang="es-ES" sz="5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31750"/>
                      <a:r>
                        <a:rPr lang="es-ES" sz="450">
                          <a:effectLst/>
                        </a:rPr>
                        <a:t>CODMOD</a:t>
                      </a:r>
                      <a:r>
                        <a:rPr lang="es-ES" sz="450" spc="5">
                          <a:effectLst/>
                        </a:rPr>
                        <a:t> </a:t>
                      </a:r>
                      <a:r>
                        <a:rPr lang="es-ES" sz="450">
                          <a:effectLst/>
                        </a:rPr>
                        <a:t>I.E.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r>
                        <a:rPr lang="es-ES" sz="5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5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5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5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5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5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5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5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5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pPr marL="289560" marR="10160" indent="-260985">
                        <a:lnSpc>
                          <a:spcPct val="122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s-ES" sz="450" dirty="0">
                          <a:effectLst/>
                        </a:rPr>
                        <a:t>NOMBRE DE LA INSTITUCION</a:t>
                      </a:r>
                      <a:r>
                        <a:rPr lang="es-ES" sz="450" spc="-120" dirty="0">
                          <a:effectLst/>
                        </a:rPr>
                        <a:t> </a:t>
                      </a:r>
                      <a:r>
                        <a:rPr lang="es-ES" sz="450" dirty="0">
                          <a:effectLst/>
                        </a:rPr>
                        <a:t>EDUCATIVA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pPr marL="504190"/>
                      <a:r>
                        <a:rPr lang="es-ES" sz="400" dirty="0" err="1">
                          <a:effectLst/>
                        </a:rPr>
                        <a:t>N°</a:t>
                      </a:r>
                      <a:r>
                        <a:rPr lang="es-ES" sz="400" spc="25" dirty="0">
                          <a:effectLst/>
                        </a:rPr>
                        <a:t> </a:t>
                      </a:r>
                      <a:r>
                        <a:rPr lang="es-ES" sz="400" dirty="0">
                          <a:effectLst/>
                        </a:rPr>
                        <a:t>DE</a:t>
                      </a:r>
                      <a:r>
                        <a:rPr lang="es-ES" sz="400" spc="40" dirty="0">
                          <a:effectLst/>
                        </a:rPr>
                        <a:t> </a:t>
                      </a:r>
                      <a:r>
                        <a:rPr lang="es-ES" sz="400" dirty="0">
                          <a:effectLst/>
                        </a:rPr>
                        <a:t>PROFESORES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 rowSpan="3">
                  <a:txBody>
                    <a:bodyPr/>
                    <a:lstStyle/>
                    <a:p>
                      <a:r>
                        <a:rPr lang="es-ES" sz="5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pPr marL="537210" marR="530225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s-ES" sz="400" dirty="0" err="1">
                          <a:effectLst/>
                        </a:rPr>
                        <a:t>N°</a:t>
                      </a:r>
                      <a:r>
                        <a:rPr lang="es-ES" sz="400" spc="30" dirty="0">
                          <a:effectLst/>
                        </a:rPr>
                        <a:t> </a:t>
                      </a:r>
                      <a:r>
                        <a:rPr lang="es-ES" sz="400" dirty="0">
                          <a:effectLst/>
                        </a:rPr>
                        <a:t>SECCIONES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 rowSpan="3"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537210" marR="533400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</a:rPr>
                        <a:t>N°</a:t>
                      </a:r>
                      <a:r>
                        <a:rPr lang="es-ES" sz="400" spc="35">
                          <a:effectLst/>
                        </a:rPr>
                        <a:t> </a:t>
                      </a:r>
                      <a:r>
                        <a:rPr lang="es-ES" sz="400">
                          <a:effectLst/>
                        </a:rPr>
                        <a:t>ESTUDIANTES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2540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s-ES" sz="500" spc="-5">
                          <a:effectLst/>
                        </a:rPr>
                        <a:t>BLOQUES</a:t>
                      </a:r>
                      <a:r>
                        <a:rPr lang="es-ES" sz="500" spc="-15">
                          <a:effectLst/>
                        </a:rPr>
                        <a:t> </a:t>
                      </a:r>
                      <a:r>
                        <a:rPr lang="es-ES" sz="500" spc="-5">
                          <a:effectLst/>
                        </a:rPr>
                        <a:t>LÓGICOS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5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pPr marL="2540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s-ES" sz="500" spc="-5" dirty="0">
                          <a:effectLst/>
                        </a:rPr>
                        <a:t>CAMINADOR</a:t>
                      </a:r>
                      <a:r>
                        <a:rPr lang="es-ES" sz="500" spc="-25" dirty="0">
                          <a:effectLst/>
                        </a:rPr>
                        <a:t> </a:t>
                      </a:r>
                      <a:r>
                        <a:rPr lang="es-ES" sz="500" spc="-5" dirty="0">
                          <a:effectLst/>
                        </a:rPr>
                        <a:t>INFANTIL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2540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s-ES" sz="500" spc="-5">
                          <a:effectLst/>
                        </a:rPr>
                        <a:t>CAMINO</a:t>
                      </a:r>
                      <a:r>
                        <a:rPr lang="es-ES" sz="500" spc="-25">
                          <a:effectLst/>
                        </a:rPr>
                        <a:t> </a:t>
                      </a:r>
                      <a:r>
                        <a:rPr lang="es-ES" sz="500" spc="-5">
                          <a:effectLst/>
                        </a:rPr>
                        <a:t>TÁCTIL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2540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COLUMPIO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254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s-ES" sz="500" spc="-5">
                          <a:effectLst/>
                        </a:rPr>
                        <a:t>CUBO</a:t>
                      </a:r>
                      <a:r>
                        <a:rPr lang="es-ES" sz="500" spc="-20">
                          <a:effectLst/>
                        </a:rPr>
                        <a:t> </a:t>
                      </a:r>
                      <a:r>
                        <a:rPr lang="es-ES" sz="500" spc="-5">
                          <a:effectLst/>
                        </a:rPr>
                        <a:t>DE</a:t>
                      </a:r>
                      <a:r>
                        <a:rPr lang="es-ES" sz="500" spc="-20">
                          <a:effectLst/>
                        </a:rPr>
                        <a:t> </a:t>
                      </a:r>
                      <a:r>
                        <a:rPr lang="es-ES" sz="500" spc="-5">
                          <a:effectLst/>
                        </a:rPr>
                        <a:t>DESTREZAS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</a:pPr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2540" marR="781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500" spc="-5">
                          <a:effectLst/>
                        </a:rPr>
                        <a:t>CUBO DE HABILIDADES</a:t>
                      </a:r>
                      <a:r>
                        <a:rPr lang="es-ES" sz="500" spc="-110">
                          <a:effectLst/>
                        </a:rPr>
                        <a:t> </a:t>
                      </a:r>
                      <a:r>
                        <a:rPr lang="es-ES" sz="500">
                          <a:effectLst/>
                        </a:rPr>
                        <a:t>MOTRICES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</a:pPr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2540" marR="1060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500" spc="-5">
                          <a:effectLst/>
                        </a:rPr>
                        <a:t>JUEGO DE ALFOMBRA</a:t>
                      </a:r>
                      <a:r>
                        <a:rPr lang="es-ES" sz="500" spc="-115">
                          <a:effectLst/>
                        </a:rPr>
                        <a:t> </a:t>
                      </a:r>
                      <a:r>
                        <a:rPr lang="es-ES" sz="500">
                          <a:effectLst/>
                        </a:rPr>
                        <a:t>DIDÁCTICA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5"/>
                        </a:spcBef>
                      </a:pPr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2540" marR="1847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JUEGO</a:t>
                      </a:r>
                      <a:r>
                        <a:rPr lang="es-ES" sz="500" spc="30">
                          <a:effectLst/>
                        </a:rPr>
                        <a:t> </a:t>
                      </a:r>
                      <a:r>
                        <a:rPr lang="es-ES" sz="500">
                          <a:effectLst/>
                        </a:rPr>
                        <a:t>DE</a:t>
                      </a:r>
                      <a:r>
                        <a:rPr lang="es-ES" sz="500" spc="30">
                          <a:effectLst/>
                        </a:rPr>
                        <a:t> </a:t>
                      </a:r>
                      <a:r>
                        <a:rPr lang="es-ES" sz="500">
                          <a:effectLst/>
                        </a:rPr>
                        <a:t>PELOTAS</a:t>
                      </a:r>
                      <a:r>
                        <a:rPr lang="es-ES" sz="500" spc="-105">
                          <a:effectLst/>
                        </a:rPr>
                        <a:t> </a:t>
                      </a:r>
                      <a:r>
                        <a:rPr lang="es-ES" sz="500">
                          <a:effectLst/>
                        </a:rPr>
                        <a:t>SENSORIALES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2540">
                        <a:lnSpc>
                          <a:spcPct val="115000"/>
                        </a:lnSpc>
                      </a:pPr>
                      <a:r>
                        <a:rPr lang="es-ES" sz="500">
                          <a:effectLst/>
                        </a:rPr>
                        <a:t>JUEGO</a:t>
                      </a:r>
                      <a:r>
                        <a:rPr lang="es-ES" sz="500" spc="15">
                          <a:effectLst/>
                        </a:rPr>
                        <a:t> </a:t>
                      </a:r>
                      <a:r>
                        <a:rPr lang="es-ES" sz="500">
                          <a:effectLst/>
                        </a:rPr>
                        <a:t>INTERACTIVO</a:t>
                      </a:r>
                      <a:r>
                        <a:rPr lang="es-ES" sz="500" spc="-105">
                          <a:effectLst/>
                        </a:rPr>
                        <a:t> </a:t>
                      </a:r>
                      <a:r>
                        <a:rPr lang="es-ES" sz="500">
                          <a:effectLst/>
                        </a:rPr>
                        <a:t>ANIMAL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</a:pPr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2540">
                        <a:lnSpc>
                          <a:spcPct val="115000"/>
                        </a:lnSpc>
                      </a:pPr>
                      <a:r>
                        <a:rPr lang="es-ES" sz="500">
                          <a:effectLst/>
                        </a:rPr>
                        <a:t>JUEGO</a:t>
                      </a:r>
                      <a:r>
                        <a:rPr lang="es-ES" sz="500" spc="15">
                          <a:effectLst/>
                        </a:rPr>
                        <a:t> </a:t>
                      </a:r>
                      <a:r>
                        <a:rPr lang="es-ES" sz="500">
                          <a:effectLst/>
                        </a:rPr>
                        <a:t>INTERACTIVO</a:t>
                      </a:r>
                      <a:r>
                        <a:rPr lang="es-ES" sz="500" spc="-105">
                          <a:effectLst/>
                        </a:rPr>
                        <a:t> </a:t>
                      </a:r>
                      <a:r>
                        <a:rPr lang="es-ES" sz="500">
                          <a:effectLst/>
                        </a:rPr>
                        <a:t>MUSICAL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</a:pPr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2540" marR="698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550">
                          <a:effectLst/>
                        </a:rPr>
                        <a:t>JUEGO INTERACTIVO</a:t>
                      </a:r>
                      <a:r>
                        <a:rPr lang="es-ES" sz="550" spc="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PARA</a:t>
                      </a:r>
                      <a:r>
                        <a:rPr lang="es-ES" sz="550" spc="2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NIÑOS</a:t>
                      </a:r>
                      <a:r>
                        <a:rPr lang="es-ES" sz="550" spc="2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PEQUEÑOS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</a:pPr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2540" marR="15938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550">
                          <a:effectLst/>
                        </a:rPr>
                        <a:t>CUENTOS</a:t>
                      </a:r>
                      <a:r>
                        <a:rPr lang="es-ES" sz="550" spc="40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PRITE</a:t>
                      </a:r>
                      <a:r>
                        <a:rPr lang="es-ES" sz="550" spc="4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(0-9</a:t>
                      </a:r>
                      <a:r>
                        <a:rPr lang="es-ES" sz="550" spc="-10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MESES)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</a:pPr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2540" marR="90805">
                        <a:lnSpc>
                          <a:spcPct val="10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550">
                          <a:effectLst/>
                        </a:rPr>
                        <a:t>CUENTOS</a:t>
                      </a:r>
                      <a:r>
                        <a:rPr lang="es-ES" sz="550" spc="4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PRITE</a:t>
                      </a:r>
                      <a:r>
                        <a:rPr lang="es-ES" sz="550" spc="50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(10-18</a:t>
                      </a:r>
                      <a:r>
                        <a:rPr lang="es-ES" sz="550" spc="-100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MESES)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</a:pPr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2540" marR="9080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550">
                          <a:effectLst/>
                        </a:rPr>
                        <a:t>CUENTOS</a:t>
                      </a:r>
                      <a:r>
                        <a:rPr lang="es-ES" sz="550" spc="4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PRITE</a:t>
                      </a:r>
                      <a:r>
                        <a:rPr lang="es-ES" sz="550" spc="50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(19-24</a:t>
                      </a:r>
                      <a:r>
                        <a:rPr lang="es-ES" sz="550" spc="-100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MESES)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</a:pPr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2540" marR="9080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550">
                          <a:effectLst/>
                        </a:rPr>
                        <a:t>CUENTOS</a:t>
                      </a:r>
                      <a:r>
                        <a:rPr lang="es-ES" sz="550" spc="4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PRITE</a:t>
                      </a:r>
                      <a:r>
                        <a:rPr lang="es-ES" sz="550" spc="50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(25-36</a:t>
                      </a:r>
                      <a:r>
                        <a:rPr lang="es-ES" sz="550" spc="-100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MESES)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2540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s-ES" sz="550">
                          <a:effectLst/>
                        </a:rPr>
                        <a:t>GIMNASIO</a:t>
                      </a:r>
                      <a:r>
                        <a:rPr lang="es-ES" sz="550" spc="-30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DE</a:t>
                      </a:r>
                      <a:r>
                        <a:rPr lang="es-ES" sz="550" spc="-30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BEBÉ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2540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s-ES" sz="550" spc="-5">
                          <a:effectLst/>
                        </a:rPr>
                        <a:t>RADIO</a:t>
                      </a:r>
                      <a:r>
                        <a:rPr lang="es-ES" sz="550" spc="-30">
                          <a:effectLst/>
                        </a:rPr>
                        <a:t> </a:t>
                      </a:r>
                      <a:r>
                        <a:rPr lang="es-ES" sz="550" spc="-5">
                          <a:effectLst/>
                        </a:rPr>
                        <a:t>PORTÁTIL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 rowSpan="7"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9934630"/>
                  </a:ext>
                </a:extLst>
              </a:tr>
              <a:tr h="44467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35"/>
                        </a:spcBef>
                      </a:pPr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31750"/>
                      <a:r>
                        <a:rPr lang="es-ES" sz="400">
                          <a:effectLst/>
                        </a:rPr>
                        <a:t>Juego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45"/>
                        </a:spcBef>
                      </a:pPr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15240"/>
                      <a:r>
                        <a:rPr lang="es-ES" sz="400">
                          <a:effectLst/>
                        </a:rPr>
                        <a:t>Unidad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50"/>
                        </a:spcBef>
                      </a:pPr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1524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</a:rPr>
                        <a:t>Unidad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5"/>
                        </a:spcBef>
                      </a:pPr>
                      <a:r>
                        <a:rPr lang="es-ES" sz="4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15240"/>
                      <a:r>
                        <a:rPr lang="es-ES" sz="400">
                          <a:effectLst/>
                        </a:rPr>
                        <a:t>Unidad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10"/>
                        </a:spcBef>
                      </a:pPr>
                      <a:r>
                        <a:rPr lang="es-ES" sz="4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1524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</a:rPr>
                        <a:t>Unidad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25"/>
                        </a:spcBef>
                      </a:pPr>
                      <a:r>
                        <a:rPr lang="es-ES" sz="4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15240"/>
                      <a:r>
                        <a:rPr lang="es-ES" sz="400">
                          <a:effectLst/>
                        </a:rPr>
                        <a:t>Unidad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30"/>
                        </a:spcBef>
                      </a:pPr>
                      <a:r>
                        <a:rPr lang="es-ES" sz="4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3175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</a:rPr>
                        <a:t>Juego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40"/>
                        </a:spcBef>
                      </a:pPr>
                      <a:r>
                        <a:rPr lang="es-ES" sz="4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31750"/>
                      <a:r>
                        <a:rPr lang="es-ES" sz="400">
                          <a:effectLst/>
                        </a:rPr>
                        <a:t>Juego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50"/>
                        </a:spcBef>
                      </a:pPr>
                      <a:r>
                        <a:rPr lang="es-ES" sz="4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31750"/>
                      <a:r>
                        <a:rPr lang="es-ES" sz="400">
                          <a:effectLst/>
                        </a:rPr>
                        <a:t>Juego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3175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</a:rPr>
                        <a:t>Juego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10"/>
                        </a:spcBef>
                      </a:pPr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31750"/>
                      <a:r>
                        <a:rPr lang="es-ES" sz="400">
                          <a:effectLst/>
                        </a:rPr>
                        <a:t>Juego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20"/>
                        </a:spcBef>
                      </a:pPr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15240"/>
                      <a:r>
                        <a:rPr lang="es-ES" sz="400">
                          <a:effectLst/>
                        </a:rPr>
                        <a:t>Unidad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25"/>
                        </a:spcBef>
                      </a:pPr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1524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</a:rPr>
                        <a:t>Unidad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35"/>
                        </a:spcBef>
                      </a:pPr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15240"/>
                      <a:r>
                        <a:rPr lang="es-ES" sz="400">
                          <a:effectLst/>
                        </a:rPr>
                        <a:t>Unidad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45"/>
                        </a:spcBef>
                      </a:pPr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15240"/>
                      <a:r>
                        <a:rPr lang="es-ES" sz="400">
                          <a:effectLst/>
                        </a:rPr>
                        <a:t>Unidad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55"/>
                        </a:spcBef>
                      </a:pPr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15240"/>
                      <a:r>
                        <a:rPr lang="es-ES" sz="400">
                          <a:effectLst/>
                        </a:rPr>
                        <a:t>Unidad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5"/>
                        </a:spcBef>
                      </a:pPr>
                      <a:r>
                        <a:rPr lang="es-ES" sz="5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15240"/>
                      <a:r>
                        <a:rPr lang="es-ES" sz="400">
                          <a:effectLst/>
                        </a:rPr>
                        <a:t>Unidad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351206"/>
                  </a:ext>
                </a:extLst>
              </a:tr>
              <a:tr h="135968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5"/>
                        </a:spcBef>
                      </a:pPr>
                      <a:r>
                        <a:rPr lang="es-ES" sz="5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R="4445" algn="ctr"/>
                      <a:r>
                        <a:rPr lang="es-ES" sz="400" spc="-5">
                          <a:effectLst/>
                        </a:rPr>
                        <a:t>2.01.04.02.70.013.08.00.0</a:t>
                      </a:r>
                      <a:endParaRPr lang="es-PE" sz="1100">
                        <a:effectLst/>
                      </a:endParaRPr>
                    </a:p>
                    <a:p>
                      <a:pPr marR="254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</a:rPr>
                        <a:t>0.01.7.003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</a:pPr>
                      <a:r>
                        <a:rPr lang="es-ES" sz="5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R="44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400" spc="-5">
                          <a:effectLst/>
                        </a:rPr>
                        <a:t>2.01.04.02.70.013.08.00.0</a:t>
                      </a:r>
                      <a:endParaRPr lang="es-PE" sz="1100">
                        <a:effectLst/>
                      </a:endParaRPr>
                    </a:p>
                    <a:p>
                      <a:pPr marR="254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</a:rPr>
                        <a:t>0.01.7.010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</a:pPr>
                      <a:r>
                        <a:rPr lang="es-ES" sz="5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R="4445" algn="ctr"/>
                      <a:r>
                        <a:rPr lang="es-ES" sz="400" spc="-5">
                          <a:effectLst/>
                        </a:rPr>
                        <a:t>2.01.04.02.70.013.08.00.0</a:t>
                      </a:r>
                      <a:endParaRPr lang="es-PE" sz="1100">
                        <a:effectLst/>
                      </a:endParaRPr>
                    </a:p>
                    <a:p>
                      <a:pPr marR="2540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</a:rPr>
                        <a:t>0.01.7.01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4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pPr marR="4445" algn="ctr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s-ES" sz="400" spc="-5" dirty="0">
                          <a:effectLst/>
                        </a:rPr>
                        <a:t>2.01.04.02.70.013.08.00.0</a:t>
                      </a:r>
                      <a:endParaRPr lang="es-PE" sz="1100" dirty="0">
                        <a:effectLst/>
                      </a:endParaRPr>
                    </a:p>
                    <a:p>
                      <a:pPr marR="254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400" dirty="0">
                          <a:effectLst/>
                        </a:rPr>
                        <a:t>0.01.7.017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R="4445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s-ES" sz="400" spc="-5">
                          <a:effectLst/>
                        </a:rPr>
                        <a:t>2.01.04.02.70.013.08.00.0</a:t>
                      </a:r>
                      <a:endParaRPr lang="es-PE" sz="1100">
                        <a:effectLst/>
                      </a:endParaRPr>
                    </a:p>
                    <a:p>
                      <a:pPr marR="254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</a:rPr>
                        <a:t>0.01.7.020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R="4445" algn="ctr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s-ES" sz="400" spc="-5">
                          <a:effectLst/>
                        </a:rPr>
                        <a:t>2.01.04.02.70.013.08.00.0</a:t>
                      </a:r>
                      <a:endParaRPr lang="es-PE" sz="1100">
                        <a:effectLst/>
                      </a:endParaRPr>
                    </a:p>
                    <a:p>
                      <a:pPr marR="254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</a:rPr>
                        <a:t>0.01.7.021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R="4445" algn="ctr"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s-ES" sz="400" spc="-5">
                          <a:effectLst/>
                        </a:rPr>
                        <a:t>2.01.04.02.70.013.08.00.0</a:t>
                      </a:r>
                      <a:endParaRPr lang="es-PE" sz="1100">
                        <a:effectLst/>
                      </a:endParaRPr>
                    </a:p>
                    <a:p>
                      <a:pPr marR="254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</a:rPr>
                        <a:t>0.01.7.031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R="4445" algn="ctr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s-ES" sz="400" spc="-5">
                          <a:effectLst/>
                        </a:rPr>
                        <a:t>2.01.04.02.70.013.08.00.0</a:t>
                      </a:r>
                      <a:endParaRPr lang="es-PE" sz="1100">
                        <a:effectLst/>
                      </a:endParaRPr>
                    </a:p>
                    <a:p>
                      <a:pPr marR="2540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</a:rPr>
                        <a:t>0.01.7.037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R="4445" algn="ctr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s-ES" sz="400" spc="-5">
                          <a:effectLst/>
                        </a:rPr>
                        <a:t>2.01.04.02.70.013.08.00.0</a:t>
                      </a:r>
                      <a:endParaRPr lang="es-PE" sz="1100">
                        <a:effectLst/>
                      </a:endParaRPr>
                    </a:p>
                    <a:p>
                      <a:pPr marR="254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</a:rPr>
                        <a:t>0.01.7.044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R="4445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s-ES" sz="400" spc="-5">
                          <a:effectLst/>
                        </a:rPr>
                        <a:t>2.01.04.02.70.013.08.00.0</a:t>
                      </a:r>
                      <a:endParaRPr lang="es-PE" sz="1100">
                        <a:effectLst/>
                      </a:endParaRPr>
                    </a:p>
                    <a:p>
                      <a:pPr marR="254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</a:rPr>
                        <a:t>0.01.7.045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R="444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400" spc="-5">
                          <a:effectLst/>
                        </a:rPr>
                        <a:t>2.01.04.02.70.013.08.00.0</a:t>
                      </a:r>
                      <a:endParaRPr lang="es-PE" sz="1100">
                        <a:effectLst/>
                      </a:endParaRPr>
                    </a:p>
                    <a:p>
                      <a:pPr marR="254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</a:rPr>
                        <a:t>0.01.7.046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R="4445" algn="ctr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400" spc="-5">
                          <a:effectLst/>
                        </a:rPr>
                        <a:t>2.01.04.33.02.037.08.00.0</a:t>
                      </a:r>
                      <a:endParaRPr lang="es-PE" sz="1100">
                        <a:effectLst/>
                      </a:endParaRPr>
                    </a:p>
                    <a:p>
                      <a:pPr marR="254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</a:rPr>
                        <a:t>0.01.7.001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R="4445" algn="ct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s-ES" sz="400" spc="-5">
                          <a:effectLst/>
                        </a:rPr>
                        <a:t>2.01.04.33.02.037.08.00.0</a:t>
                      </a:r>
                      <a:endParaRPr lang="es-PE" sz="1100">
                        <a:effectLst/>
                      </a:endParaRPr>
                    </a:p>
                    <a:p>
                      <a:pPr marR="254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</a:rPr>
                        <a:t>0.01.7.002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R="444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s-ES" sz="400" spc="-5">
                          <a:effectLst/>
                        </a:rPr>
                        <a:t>2.01.04.33.02.037.08.00.0</a:t>
                      </a:r>
                      <a:endParaRPr lang="es-PE" sz="1100">
                        <a:effectLst/>
                      </a:endParaRPr>
                    </a:p>
                    <a:p>
                      <a:pPr marR="254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</a:rPr>
                        <a:t>0.01.7.003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R="4445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s-ES" sz="400" spc="-5">
                          <a:effectLst/>
                        </a:rPr>
                        <a:t>2.01.04.33.02.037.08.00.0</a:t>
                      </a:r>
                      <a:endParaRPr lang="es-PE" sz="1100">
                        <a:effectLst/>
                      </a:endParaRPr>
                    </a:p>
                    <a:p>
                      <a:pPr marR="254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</a:rPr>
                        <a:t>0.01.7.004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R="4445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s-ES" sz="400" spc="-5">
                          <a:effectLst/>
                        </a:rPr>
                        <a:t>2.02.04.02.23.014.08.01.0</a:t>
                      </a:r>
                      <a:endParaRPr lang="es-PE" sz="1100">
                        <a:effectLst/>
                      </a:endParaRPr>
                    </a:p>
                    <a:p>
                      <a:pPr marR="2540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</a:rPr>
                        <a:t>1.01.7.001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R="444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s-ES" sz="400" spc="-5">
                          <a:effectLst/>
                        </a:rPr>
                        <a:t>2.07.04.02.70.013.08.00.0</a:t>
                      </a:r>
                      <a:endParaRPr lang="es-PE" sz="1100">
                        <a:effectLst/>
                      </a:endParaRPr>
                    </a:p>
                    <a:p>
                      <a:pPr marR="254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</a:rPr>
                        <a:t>0.01.7.004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138686"/>
                  </a:ext>
                </a:extLst>
              </a:tr>
              <a:tr h="433277"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es-ES" sz="4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17145" algn="ctr"/>
                      <a:r>
                        <a:rPr lang="es-ES" sz="4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5"/>
                        </a:spcBef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15240">
                        <a:lnSpc>
                          <a:spcPts val="580"/>
                        </a:lnSpc>
                      </a:pPr>
                      <a:r>
                        <a:rPr lang="es-ES" sz="550">
                          <a:effectLst/>
                        </a:rPr>
                        <a:t>CHUQUIBAMBA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5"/>
                        </a:spcBef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15875">
                        <a:lnSpc>
                          <a:spcPts val="580"/>
                        </a:lnSpc>
                      </a:pPr>
                      <a:r>
                        <a:rPr lang="es-ES" sz="550">
                          <a:effectLst/>
                        </a:rPr>
                        <a:t>URBANO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5"/>
                        </a:spcBef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15875">
                        <a:lnSpc>
                          <a:spcPts val="580"/>
                        </a:lnSpc>
                      </a:pPr>
                      <a:r>
                        <a:rPr lang="es-ES" sz="550">
                          <a:effectLst/>
                        </a:rPr>
                        <a:t>0679092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5"/>
                        </a:spcBef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17145">
                        <a:lnSpc>
                          <a:spcPts val="580"/>
                        </a:lnSpc>
                      </a:pPr>
                      <a:r>
                        <a:rPr lang="es-ES" sz="550">
                          <a:effectLst/>
                        </a:rPr>
                        <a:t>PRITE</a:t>
                      </a:r>
                      <a:r>
                        <a:rPr lang="es-ES" sz="550" spc="20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MARIA</a:t>
                      </a:r>
                      <a:r>
                        <a:rPr lang="es-ES" sz="550" spc="20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REINA</a:t>
                      </a:r>
                      <a:r>
                        <a:rPr lang="es-ES" sz="550" spc="1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Y</a:t>
                      </a:r>
                      <a:r>
                        <a:rPr lang="es-ES" sz="550" spc="20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MADRE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 marR="66675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14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890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160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8430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0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033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240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14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68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8590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9860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049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176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430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483133"/>
                  </a:ext>
                </a:extLst>
              </a:tr>
              <a:tr h="220913"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318422"/>
                  </a:ext>
                </a:extLst>
              </a:tr>
              <a:tr h="286475">
                <a:tc gridSpan="5">
                  <a:txBody>
                    <a:bodyPr/>
                    <a:lstStyle/>
                    <a:p>
                      <a:pPr marL="1139190" marR="1118235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ES" sz="550">
                          <a:effectLst/>
                        </a:rPr>
                        <a:t>TOTAL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algn="ctr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" algn="ctr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 marR="66675" algn="ctr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14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890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160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8430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0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0335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240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algn="ctr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145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algn="ctr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685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8590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9860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0495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1765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4305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198888"/>
                  </a:ext>
                </a:extLst>
              </a:tr>
              <a:tr h="286475">
                <a:tc rowSpan="2" gridSpan="4">
                  <a:txBody>
                    <a:bodyPr/>
                    <a:lstStyle/>
                    <a:p>
                      <a:r>
                        <a:rPr lang="es-ES" sz="5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625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PESO</a:t>
                      </a:r>
                      <a:r>
                        <a:rPr lang="es-ES" sz="600" spc="-15">
                          <a:effectLst/>
                        </a:rPr>
                        <a:t> </a:t>
                      </a:r>
                      <a:r>
                        <a:rPr lang="es-ES" sz="600">
                          <a:effectLst/>
                        </a:rPr>
                        <a:t>UNITARIO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855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0.14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125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0.45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0.45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630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0.45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935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0.50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0.56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0" marR="6985" algn="ctr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0.45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0.45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610" marR="6985" algn="ctr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0.45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0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0.15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920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0.45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2555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0.65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0.65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0.65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730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0.65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0.45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270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0.60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400436"/>
                  </a:ext>
                </a:extLst>
              </a:tr>
              <a:tr h="444676">
                <a:tc gridSpan="4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625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PESO</a:t>
                      </a:r>
                      <a:r>
                        <a:rPr lang="es-ES" sz="600" spc="-20">
                          <a:effectLst/>
                        </a:rPr>
                        <a:t> </a:t>
                      </a:r>
                      <a:r>
                        <a:rPr lang="es-ES" sz="600">
                          <a:effectLst/>
                        </a:rPr>
                        <a:t>TOTAL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855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0.42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125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0.90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2395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0.90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0.90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935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1.50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1.68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0" marR="6985" algn="ctr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0.90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110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0.90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3505" marR="4445" algn="ctr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1.35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0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0.45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920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1.35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2555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1.30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1.30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1.30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730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1.30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0.90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270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650">
                          <a:effectLst/>
                        </a:rPr>
                        <a:t>0.60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635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17.95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168395"/>
                  </a:ext>
                </a:extLst>
              </a:tr>
            </a:tbl>
          </a:graphicData>
        </a:graphic>
      </p:graphicFrame>
      <p:pic>
        <p:nvPicPr>
          <p:cNvPr id="5" name="image1.png">
            <a:extLst>
              <a:ext uri="{FF2B5EF4-FFF2-40B4-BE49-F238E27FC236}">
                <a16:creationId xmlns:a16="http://schemas.microsoft.com/office/drawing/2014/main" id="{2E102BF5-06A7-FD04-2949-D7883B8AAC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6600" y="14147"/>
            <a:ext cx="686578" cy="892232"/>
          </a:xfrm>
          <a:prstGeom prst="rect">
            <a:avLst/>
          </a:prstGeom>
        </p:spPr>
      </p:pic>
      <p:pic>
        <p:nvPicPr>
          <p:cNvPr id="6" name="image9.jpeg">
            <a:extLst>
              <a:ext uri="{FF2B5EF4-FFF2-40B4-BE49-F238E27FC236}">
                <a16:creationId xmlns:a16="http://schemas.microsoft.com/office/drawing/2014/main" id="{4EE97DE7-0CC3-71F7-6235-C251C54F9A4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333" y="287303"/>
            <a:ext cx="4290060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75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0FB3D-BB20-1774-544D-452E9A854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776728" cy="593558"/>
          </a:xfrm>
        </p:spPr>
        <p:txBody>
          <a:bodyPr>
            <a:noAutofit/>
          </a:bodyPr>
          <a:lstStyle/>
          <a:p>
            <a:pPr algn="ctr"/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DISTRIBUCIÓN LOCAL DE MATERIALES EDUCATIVOS IMPRESOS </a:t>
            </a:r>
            <a:r>
              <a:rPr lang="es-ES" sz="18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s-ES" sz="18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DOTACIÓN</a:t>
            </a:r>
            <a:r>
              <a:rPr lang="es-ES" sz="1800" b="1" u="sng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– DISER PRIMARIA</a:t>
            </a:r>
            <a:endParaRPr lang="es-PE" sz="1800" dirty="0"/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8C1EC3DD-F845-F4FE-E84F-B6612C7197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844542"/>
              </p:ext>
            </p:extLst>
          </p:nvPr>
        </p:nvGraphicFramePr>
        <p:xfrm>
          <a:off x="417096" y="1269507"/>
          <a:ext cx="11159389" cy="5163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6914">
                  <a:extLst>
                    <a:ext uri="{9D8B030D-6E8A-4147-A177-3AD203B41FA5}">
                      <a16:colId xmlns:a16="http://schemas.microsoft.com/office/drawing/2014/main" val="2417627790"/>
                    </a:ext>
                  </a:extLst>
                </a:gridCol>
                <a:gridCol w="1448765">
                  <a:extLst>
                    <a:ext uri="{9D8B030D-6E8A-4147-A177-3AD203B41FA5}">
                      <a16:colId xmlns:a16="http://schemas.microsoft.com/office/drawing/2014/main" val="2525393656"/>
                    </a:ext>
                  </a:extLst>
                </a:gridCol>
                <a:gridCol w="606914">
                  <a:extLst>
                    <a:ext uri="{9D8B030D-6E8A-4147-A177-3AD203B41FA5}">
                      <a16:colId xmlns:a16="http://schemas.microsoft.com/office/drawing/2014/main" val="3463826800"/>
                    </a:ext>
                  </a:extLst>
                </a:gridCol>
                <a:gridCol w="606914">
                  <a:extLst>
                    <a:ext uri="{9D8B030D-6E8A-4147-A177-3AD203B41FA5}">
                      <a16:colId xmlns:a16="http://schemas.microsoft.com/office/drawing/2014/main" val="880604082"/>
                    </a:ext>
                  </a:extLst>
                </a:gridCol>
                <a:gridCol w="606914">
                  <a:extLst>
                    <a:ext uri="{9D8B030D-6E8A-4147-A177-3AD203B41FA5}">
                      <a16:colId xmlns:a16="http://schemas.microsoft.com/office/drawing/2014/main" val="3726280581"/>
                    </a:ext>
                  </a:extLst>
                </a:gridCol>
                <a:gridCol w="606914">
                  <a:extLst>
                    <a:ext uri="{9D8B030D-6E8A-4147-A177-3AD203B41FA5}">
                      <a16:colId xmlns:a16="http://schemas.microsoft.com/office/drawing/2014/main" val="1866044219"/>
                    </a:ext>
                  </a:extLst>
                </a:gridCol>
                <a:gridCol w="606914">
                  <a:extLst>
                    <a:ext uri="{9D8B030D-6E8A-4147-A177-3AD203B41FA5}">
                      <a16:colId xmlns:a16="http://schemas.microsoft.com/office/drawing/2014/main" val="2708584927"/>
                    </a:ext>
                  </a:extLst>
                </a:gridCol>
                <a:gridCol w="606914">
                  <a:extLst>
                    <a:ext uri="{9D8B030D-6E8A-4147-A177-3AD203B41FA5}">
                      <a16:colId xmlns:a16="http://schemas.microsoft.com/office/drawing/2014/main" val="4138919082"/>
                    </a:ext>
                  </a:extLst>
                </a:gridCol>
                <a:gridCol w="606914">
                  <a:extLst>
                    <a:ext uri="{9D8B030D-6E8A-4147-A177-3AD203B41FA5}">
                      <a16:colId xmlns:a16="http://schemas.microsoft.com/office/drawing/2014/main" val="1510858672"/>
                    </a:ext>
                  </a:extLst>
                </a:gridCol>
                <a:gridCol w="606914">
                  <a:extLst>
                    <a:ext uri="{9D8B030D-6E8A-4147-A177-3AD203B41FA5}">
                      <a16:colId xmlns:a16="http://schemas.microsoft.com/office/drawing/2014/main" val="2117121291"/>
                    </a:ext>
                  </a:extLst>
                </a:gridCol>
                <a:gridCol w="606914">
                  <a:extLst>
                    <a:ext uri="{9D8B030D-6E8A-4147-A177-3AD203B41FA5}">
                      <a16:colId xmlns:a16="http://schemas.microsoft.com/office/drawing/2014/main" val="1284262021"/>
                    </a:ext>
                  </a:extLst>
                </a:gridCol>
                <a:gridCol w="606914">
                  <a:extLst>
                    <a:ext uri="{9D8B030D-6E8A-4147-A177-3AD203B41FA5}">
                      <a16:colId xmlns:a16="http://schemas.microsoft.com/office/drawing/2014/main" val="3884127561"/>
                    </a:ext>
                  </a:extLst>
                </a:gridCol>
                <a:gridCol w="606914">
                  <a:extLst>
                    <a:ext uri="{9D8B030D-6E8A-4147-A177-3AD203B41FA5}">
                      <a16:colId xmlns:a16="http://schemas.microsoft.com/office/drawing/2014/main" val="2508612627"/>
                    </a:ext>
                  </a:extLst>
                </a:gridCol>
                <a:gridCol w="606914">
                  <a:extLst>
                    <a:ext uri="{9D8B030D-6E8A-4147-A177-3AD203B41FA5}">
                      <a16:colId xmlns:a16="http://schemas.microsoft.com/office/drawing/2014/main" val="1003981728"/>
                    </a:ext>
                  </a:extLst>
                </a:gridCol>
                <a:gridCol w="606914">
                  <a:extLst>
                    <a:ext uri="{9D8B030D-6E8A-4147-A177-3AD203B41FA5}">
                      <a16:colId xmlns:a16="http://schemas.microsoft.com/office/drawing/2014/main" val="1849720072"/>
                    </a:ext>
                  </a:extLst>
                </a:gridCol>
                <a:gridCol w="606914">
                  <a:extLst>
                    <a:ext uri="{9D8B030D-6E8A-4147-A177-3AD203B41FA5}">
                      <a16:colId xmlns:a16="http://schemas.microsoft.com/office/drawing/2014/main" val="151318423"/>
                    </a:ext>
                  </a:extLst>
                </a:gridCol>
                <a:gridCol w="606914">
                  <a:extLst>
                    <a:ext uri="{9D8B030D-6E8A-4147-A177-3AD203B41FA5}">
                      <a16:colId xmlns:a16="http://schemas.microsoft.com/office/drawing/2014/main" val="3316353598"/>
                    </a:ext>
                  </a:extLst>
                </a:gridCol>
              </a:tblGrid>
              <a:tr h="10595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COD. MODULAR</a:t>
                      </a:r>
                      <a:endParaRPr lang="es-PE" sz="6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NOMBRE. MODULAR</a:t>
                      </a:r>
                      <a:endParaRPr lang="es-PE" sz="6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u="none" strike="noStrike">
                          <a:effectLst/>
                        </a:rPr>
                        <a:t>CUADERNO DE AUTOAPRENDIZAJE COMUNICACIÓN 1</a:t>
                      </a:r>
                      <a:endParaRPr lang="es-ES" sz="6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u="none" strike="noStrike">
                          <a:effectLst/>
                        </a:rPr>
                        <a:t>CUADERNO DE AUTOAPRENDIZAJE COMUNICACIÓN 2</a:t>
                      </a:r>
                      <a:endParaRPr lang="es-ES" sz="6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u="none" strike="noStrike">
                          <a:effectLst/>
                        </a:rPr>
                        <a:t>CUADERNO DE AUTOAPRENDIZAJE COMUNICACIÓN 3</a:t>
                      </a:r>
                      <a:endParaRPr lang="es-ES" sz="6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u="none" strike="noStrike">
                          <a:effectLst/>
                        </a:rPr>
                        <a:t>CUADERNO DE AUTOAPRENDIZAJE COMUNICACIÓN 4</a:t>
                      </a:r>
                      <a:endParaRPr lang="es-ES" sz="6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u="none" strike="noStrike">
                          <a:effectLst/>
                        </a:rPr>
                        <a:t>CUADERNO DE AUTOAPRENDIZAJE COMUNICACIÓN 5</a:t>
                      </a:r>
                      <a:endParaRPr lang="es-ES" sz="6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u="none" strike="noStrike">
                          <a:effectLst/>
                        </a:rPr>
                        <a:t>CUADERNO DE AUTOAPRENDIZAJE COMUNICACIÓN 6</a:t>
                      </a:r>
                      <a:endParaRPr lang="es-ES" sz="6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CUADERNO DE AUTOAPRENDIZAJE MATEMÁTICA 1</a:t>
                      </a:r>
                      <a:endParaRPr lang="es-PE" sz="6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CUADERNO DE AUTOAPRENDIZAJE MATEMÁTICA 2</a:t>
                      </a:r>
                      <a:endParaRPr lang="es-PE" sz="6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CUADERNO DE AUTOAPRENDIZAJE MATEMÁTICA 3</a:t>
                      </a:r>
                      <a:endParaRPr lang="es-PE" sz="6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CUADERNO DE AUTOAPRENDIZAJE MATEMÁTICA 4</a:t>
                      </a:r>
                      <a:endParaRPr lang="es-PE" sz="6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CUADERNO DE AUTOAPRENDIZAJE MATEMÁTICA 5</a:t>
                      </a:r>
                      <a:endParaRPr lang="es-PE" sz="6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CUADERNO DE AUTOAPRENDIZAJE MATEMÁTICA 6</a:t>
                      </a:r>
                      <a:endParaRPr lang="es-PE" sz="6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CUADERNOS DE TRABAJO</a:t>
                      </a:r>
                      <a:endParaRPr lang="es-PE" sz="6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u="none" strike="noStrike">
                          <a:effectLst/>
                        </a:rPr>
                        <a:t>CUADERNOS DE TRABAJO PARA FORTALECER HABILIDADES SOCIOEMOCIONALES - IV</a:t>
                      </a:r>
                      <a:endParaRPr lang="es-ES" sz="6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u="none" strike="noStrike">
                          <a:effectLst/>
                        </a:rPr>
                        <a:t>CUADERNOS DE TRABAJO PARA FORTALECER HABILIDADES SOCIOEMOCIONALES - V</a:t>
                      </a:r>
                      <a:endParaRPr lang="es-ES" sz="6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vert="vert270" anchor="ctr"/>
                </a:tc>
                <a:extLst>
                  <a:ext uri="{0D108BD9-81ED-4DB2-BD59-A6C34878D82A}">
                    <a16:rowId xmlns:a16="http://schemas.microsoft.com/office/drawing/2014/main" val="3006933010"/>
                  </a:ext>
                </a:extLst>
              </a:tr>
              <a:tr h="1059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313072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40427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5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extLst>
                  <a:ext uri="{0D108BD9-81ED-4DB2-BD59-A6C34878D82A}">
                    <a16:rowId xmlns:a16="http://schemas.microsoft.com/office/drawing/2014/main" val="826636278"/>
                  </a:ext>
                </a:extLst>
              </a:tr>
              <a:tr h="1059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313106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40430 JOSE SIMEON TEJEDA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8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7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4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4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6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8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7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4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4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6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14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495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7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9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extLst>
                  <a:ext uri="{0D108BD9-81ED-4DB2-BD59-A6C34878D82A}">
                    <a16:rowId xmlns:a16="http://schemas.microsoft.com/office/drawing/2014/main" val="132898529"/>
                  </a:ext>
                </a:extLst>
              </a:tr>
              <a:tr h="1059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313122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40432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5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5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4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7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7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8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5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5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4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7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7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8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9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12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495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12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495" marR="3958" marT="3958" marB="0" anchor="ctr"/>
                </a:tc>
                <a:extLst>
                  <a:ext uri="{0D108BD9-81ED-4DB2-BD59-A6C34878D82A}">
                    <a16:rowId xmlns:a16="http://schemas.microsoft.com/office/drawing/2014/main" val="558891700"/>
                  </a:ext>
                </a:extLst>
              </a:tr>
              <a:tr h="1059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313148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40434 FRAY MARTIN DE PORRES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5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4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5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5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4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5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8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8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7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extLst>
                  <a:ext uri="{0D108BD9-81ED-4DB2-BD59-A6C34878D82A}">
                    <a16:rowId xmlns:a16="http://schemas.microsoft.com/office/drawing/2014/main" val="1934475296"/>
                  </a:ext>
                </a:extLst>
              </a:tr>
              <a:tr h="1059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313163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40436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5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8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6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5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4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4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5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8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6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5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4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4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13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495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11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495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10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495" marR="3958" marT="3958" marB="0" anchor="ctr"/>
                </a:tc>
                <a:extLst>
                  <a:ext uri="{0D108BD9-81ED-4DB2-BD59-A6C34878D82A}">
                    <a16:rowId xmlns:a16="http://schemas.microsoft.com/office/drawing/2014/main" val="2454551925"/>
                  </a:ext>
                </a:extLst>
              </a:tr>
              <a:tr h="2066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313239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u="none" strike="noStrike">
                          <a:effectLst/>
                        </a:rPr>
                        <a:t>40443 DIVINO NIÑO DE CASCONZA</a:t>
                      </a:r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6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5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5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6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5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5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8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11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495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9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extLst>
                  <a:ext uri="{0D108BD9-81ED-4DB2-BD59-A6C34878D82A}">
                    <a16:rowId xmlns:a16="http://schemas.microsoft.com/office/drawing/2014/main" val="3107017195"/>
                  </a:ext>
                </a:extLst>
              </a:tr>
              <a:tr h="207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313254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u="none" strike="noStrike">
                          <a:effectLst/>
                        </a:rPr>
                        <a:t>40445 SAN MARTIN DE PORRAS DE YANQUE</a:t>
                      </a:r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20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495" marR="3958" marT="3958" marB="0" anchor="ctr"/>
                </a:tc>
                <a:extLst>
                  <a:ext uri="{0D108BD9-81ED-4DB2-BD59-A6C34878D82A}">
                    <a16:rowId xmlns:a16="http://schemas.microsoft.com/office/drawing/2014/main" val="3813228807"/>
                  </a:ext>
                </a:extLst>
              </a:tr>
              <a:tr h="2066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313270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40447 LA INMACULADA CONCEPCION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7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9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7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9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17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495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18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495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4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extLst>
                  <a:ext uri="{0D108BD9-81ED-4DB2-BD59-A6C34878D82A}">
                    <a16:rowId xmlns:a16="http://schemas.microsoft.com/office/drawing/2014/main" val="1084556892"/>
                  </a:ext>
                </a:extLst>
              </a:tr>
              <a:tr h="1059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313288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40448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5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6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6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6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5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5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6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6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6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5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extLst>
                  <a:ext uri="{0D108BD9-81ED-4DB2-BD59-A6C34878D82A}">
                    <a16:rowId xmlns:a16="http://schemas.microsoft.com/office/drawing/2014/main" val="3346966898"/>
                  </a:ext>
                </a:extLst>
              </a:tr>
              <a:tr h="2066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313296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u="none" strike="noStrike">
                          <a:effectLst/>
                        </a:rPr>
                        <a:t>40449 NUESTRA SEÑORA DEL ROSARIO</a:t>
                      </a:r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extLst>
                  <a:ext uri="{0D108BD9-81ED-4DB2-BD59-A6C34878D82A}">
                    <a16:rowId xmlns:a16="http://schemas.microsoft.com/office/drawing/2014/main" val="3604934553"/>
                  </a:ext>
                </a:extLst>
              </a:tr>
              <a:tr h="1059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313312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40451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extLst>
                  <a:ext uri="{0D108BD9-81ED-4DB2-BD59-A6C34878D82A}">
                    <a16:rowId xmlns:a16="http://schemas.microsoft.com/office/drawing/2014/main" val="1836953633"/>
                  </a:ext>
                </a:extLst>
              </a:tr>
              <a:tr h="1059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313320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40452 VIRGEN DE CHAPI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extLst>
                  <a:ext uri="{0D108BD9-81ED-4DB2-BD59-A6C34878D82A}">
                    <a16:rowId xmlns:a16="http://schemas.microsoft.com/office/drawing/2014/main" val="1683240438"/>
                  </a:ext>
                </a:extLst>
              </a:tr>
              <a:tr h="1059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313338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40453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extLst>
                  <a:ext uri="{0D108BD9-81ED-4DB2-BD59-A6C34878D82A}">
                    <a16:rowId xmlns:a16="http://schemas.microsoft.com/office/drawing/2014/main" val="257916686"/>
                  </a:ext>
                </a:extLst>
              </a:tr>
              <a:tr h="1059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313346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40454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extLst>
                  <a:ext uri="{0D108BD9-81ED-4DB2-BD59-A6C34878D82A}">
                    <a16:rowId xmlns:a16="http://schemas.microsoft.com/office/drawing/2014/main" val="1998225640"/>
                  </a:ext>
                </a:extLst>
              </a:tr>
              <a:tr h="1059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313361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40456 TUPAC AMARU II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extLst>
                  <a:ext uri="{0D108BD9-81ED-4DB2-BD59-A6C34878D82A}">
                    <a16:rowId xmlns:a16="http://schemas.microsoft.com/office/drawing/2014/main" val="1590410562"/>
                  </a:ext>
                </a:extLst>
              </a:tr>
              <a:tr h="207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313379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u="none" strike="noStrike">
                          <a:effectLst/>
                        </a:rPr>
                        <a:t>40457 INMACULADA CONCEPCION DE HUAS</a:t>
                      </a:r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 dirty="0">
                          <a:effectLst/>
                        </a:rPr>
                        <a:t>1</a:t>
                      </a:r>
                      <a:endParaRPr lang="es-PE" sz="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extLst>
                  <a:ext uri="{0D108BD9-81ED-4DB2-BD59-A6C34878D82A}">
                    <a16:rowId xmlns:a16="http://schemas.microsoft.com/office/drawing/2014/main" val="694027221"/>
                  </a:ext>
                </a:extLst>
              </a:tr>
              <a:tr h="1059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313411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40461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extLst>
                  <a:ext uri="{0D108BD9-81ED-4DB2-BD59-A6C34878D82A}">
                    <a16:rowId xmlns:a16="http://schemas.microsoft.com/office/drawing/2014/main" val="4263378830"/>
                  </a:ext>
                </a:extLst>
              </a:tr>
              <a:tr h="1059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313429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40462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extLst>
                  <a:ext uri="{0D108BD9-81ED-4DB2-BD59-A6C34878D82A}">
                    <a16:rowId xmlns:a16="http://schemas.microsoft.com/office/drawing/2014/main" val="162960877"/>
                  </a:ext>
                </a:extLst>
              </a:tr>
              <a:tr h="1059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313437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40463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extLst>
                  <a:ext uri="{0D108BD9-81ED-4DB2-BD59-A6C34878D82A}">
                    <a16:rowId xmlns:a16="http://schemas.microsoft.com/office/drawing/2014/main" val="1534054938"/>
                  </a:ext>
                </a:extLst>
              </a:tr>
              <a:tr h="207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313445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u="none" strike="noStrike">
                          <a:effectLst/>
                        </a:rPr>
                        <a:t>40464 DIVINO NIÑO JESUS DE CHANCHALLA</a:t>
                      </a:r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extLst>
                  <a:ext uri="{0D108BD9-81ED-4DB2-BD59-A6C34878D82A}">
                    <a16:rowId xmlns:a16="http://schemas.microsoft.com/office/drawing/2014/main" val="291852999"/>
                  </a:ext>
                </a:extLst>
              </a:tr>
              <a:tr h="1059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313460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40466 CRISTO SALVADOR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extLst>
                  <a:ext uri="{0D108BD9-81ED-4DB2-BD59-A6C34878D82A}">
                    <a16:rowId xmlns:a16="http://schemas.microsoft.com/office/drawing/2014/main" val="162111437"/>
                  </a:ext>
                </a:extLst>
              </a:tr>
              <a:tr h="1059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313478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40467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4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4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5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4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4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5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6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6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6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extLst>
                  <a:ext uri="{0D108BD9-81ED-4DB2-BD59-A6C34878D82A}">
                    <a16:rowId xmlns:a16="http://schemas.microsoft.com/office/drawing/2014/main" val="2250407800"/>
                  </a:ext>
                </a:extLst>
              </a:tr>
              <a:tr h="1059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313494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40469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extLst>
                  <a:ext uri="{0D108BD9-81ED-4DB2-BD59-A6C34878D82A}">
                    <a16:rowId xmlns:a16="http://schemas.microsoft.com/office/drawing/2014/main" val="576168042"/>
                  </a:ext>
                </a:extLst>
              </a:tr>
              <a:tr h="1059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313502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40470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4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extLst>
                  <a:ext uri="{0D108BD9-81ED-4DB2-BD59-A6C34878D82A}">
                    <a16:rowId xmlns:a16="http://schemas.microsoft.com/office/drawing/2014/main" val="1702838475"/>
                  </a:ext>
                </a:extLst>
              </a:tr>
              <a:tr h="1059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313510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40471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extLst>
                  <a:ext uri="{0D108BD9-81ED-4DB2-BD59-A6C34878D82A}">
                    <a16:rowId xmlns:a16="http://schemas.microsoft.com/office/drawing/2014/main" val="3487247238"/>
                  </a:ext>
                </a:extLst>
              </a:tr>
              <a:tr h="1059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612325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40450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4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extLst>
                  <a:ext uri="{0D108BD9-81ED-4DB2-BD59-A6C34878D82A}">
                    <a16:rowId xmlns:a16="http://schemas.microsoft.com/office/drawing/2014/main" val="3599069363"/>
                  </a:ext>
                </a:extLst>
              </a:tr>
              <a:tr h="1059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612358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40487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extLst>
                  <a:ext uri="{0D108BD9-81ED-4DB2-BD59-A6C34878D82A}">
                    <a16:rowId xmlns:a16="http://schemas.microsoft.com/office/drawing/2014/main" val="1424958113"/>
                  </a:ext>
                </a:extLst>
              </a:tr>
              <a:tr h="1059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612382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40497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extLst>
                  <a:ext uri="{0D108BD9-81ED-4DB2-BD59-A6C34878D82A}">
                    <a16:rowId xmlns:a16="http://schemas.microsoft.com/office/drawing/2014/main" val="202140627"/>
                  </a:ext>
                </a:extLst>
              </a:tr>
              <a:tr h="1059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612416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40501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extLst>
                  <a:ext uri="{0D108BD9-81ED-4DB2-BD59-A6C34878D82A}">
                    <a16:rowId xmlns:a16="http://schemas.microsoft.com/office/drawing/2014/main" val="2004405305"/>
                  </a:ext>
                </a:extLst>
              </a:tr>
              <a:tr h="1059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844514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40433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5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4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4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4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5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4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5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4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8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9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7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extLst>
                  <a:ext uri="{0D108BD9-81ED-4DB2-BD59-A6C34878D82A}">
                    <a16:rowId xmlns:a16="http://schemas.microsoft.com/office/drawing/2014/main" val="91748113"/>
                  </a:ext>
                </a:extLst>
              </a:tr>
              <a:tr h="1059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891515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40468 ALEJANDRO ROJAS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4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4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5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4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4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4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5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4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8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7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7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extLst>
                  <a:ext uri="{0D108BD9-81ED-4DB2-BD59-A6C34878D82A}">
                    <a16:rowId xmlns:a16="http://schemas.microsoft.com/office/drawing/2014/main" val="1683543826"/>
                  </a:ext>
                </a:extLst>
              </a:tr>
              <a:tr h="1059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1031608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40662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989" marR="3958" marT="3958" marB="0" anchor="ctr"/>
                </a:tc>
                <a:extLst>
                  <a:ext uri="{0D108BD9-81ED-4DB2-BD59-A6C34878D82A}">
                    <a16:rowId xmlns:a16="http://schemas.microsoft.com/office/drawing/2014/main" val="3067359326"/>
                  </a:ext>
                </a:extLst>
              </a:tr>
              <a:tr h="1059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1634203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SAN CRISTOBAL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19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14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9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20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13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17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14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u="none" strike="noStrike">
                          <a:effectLst/>
                        </a:rPr>
                        <a:t>9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36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495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32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495" marR="3958" marT="3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 dirty="0">
                          <a:effectLst/>
                        </a:rPr>
                        <a:t>23</a:t>
                      </a:r>
                      <a:endParaRPr lang="es-PE" sz="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495" marR="3958" marT="3958" marB="0" anchor="ctr"/>
                </a:tc>
                <a:extLst>
                  <a:ext uri="{0D108BD9-81ED-4DB2-BD59-A6C34878D82A}">
                    <a16:rowId xmlns:a16="http://schemas.microsoft.com/office/drawing/2014/main" val="758526564"/>
                  </a:ext>
                </a:extLst>
              </a:tr>
            </a:tbl>
          </a:graphicData>
        </a:graphic>
      </p:graphicFrame>
      <p:pic>
        <p:nvPicPr>
          <p:cNvPr id="9" name="image1.png">
            <a:extLst>
              <a:ext uri="{FF2B5EF4-FFF2-40B4-BE49-F238E27FC236}">
                <a16:creationId xmlns:a16="http://schemas.microsoft.com/office/drawing/2014/main" id="{FCFDB152-95FC-62F6-021B-62780D7E8F1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6600" y="14147"/>
            <a:ext cx="686578" cy="892232"/>
          </a:xfrm>
          <a:prstGeom prst="rect">
            <a:avLst/>
          </a:prstGeom>
        </p:spPr>
      </p:pic>
      <p:pic>
        <p:nvPicPr>
          <p:cNvPr id="10" name="image9.jpeg">
            <a:extLst>
              <a:ext uri="{FF2B5EF4-FFF2-40B4-BE49-F238E27FC236}">
                <a16:creationId xmlns:a16="http://schemas.microsoft.com/office/drawing/2014/main" id="{0E92DEC0-3846-38B5-B3A0-BEFF5318FB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333" y="287303"/>
            <a:ext cx="4290060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14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0FB3D-BB20-1774-544D-452E9A854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776728" cy="593558"/>
          </a:xfrm>
        </p:spPr>
        <p:txBody>
          <a:bodyPr>
            <a:noAutofit/>
          </a:bodyPr>
          <a:lstStyle/>
          <a:p>
            <a:pPr algn="ctr"/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DISTRIBUCIÓN LOCAL DE MATERIALES EDUCATIVOS IMPRESOS </a:t>
            </a:r>
            <a:r>
              <a:rPr lang="es-ES" sz="18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s-ES" sz="18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DOTACIÓN</a:t>
            </a:r>
            <a:r>
              <a:rPr lang="es-ES" sz="1800" b="1" u="sng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–  EDUCACION PRIMARIA DEP</a:t>
            </a:r>
            <a:endParaRPr lang="es-PE" sz="1800" dirty="0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8FBF08E9-20F7-BF4D-5A6B-0C53E2EE9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987385"/>
              </p:ext>
            </p:extLst>
          </p:nvPr>
        </p:nvGraphicFramePr>
        <p:xfrm>
          <a:off x="390617" y="1482570"/>
          <a:ext cx="11185867" cy="47658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6956">
                  <a:extLst>
                    <a:ext uri="{9D8B030D-6E8A-4147-A177-3AD203B41FA5}">
                      <a16:colId xmlns:a16="http://schemas.microsoft.com/office/drawing/2014/main" val="189772504"/>
                    </a:ext>
                  </a:extLst>
                </a:gridCol>
                <a:gridCol w="1995439">
                  <a:extLst>
                    <a:ext uri="{9D8B030D-6E8A-4147-A177-3AD203B41FA5}">
                      <a16:colId xmlns:a16="http://schemas.microsoft.com/office/drawing/2014/main" val="3393166252"/>
                    </a:ext>
                  </a:extLst>
                </a:gridCol>
                <a:gridCol w="706956">
                  <a:extLst>
                    <a:ext uri="{9D8B030D-6E8A-4147-A177-3AD203B41FA5}">
                      <a16:colId xmlns:a16="http://schemas.microsoft.com/office/drawing/2014/main" val="3182771219"/>
                    </a:ext>
                  </a:extLst>
                </a:gridCol>
                <a:gridCol w="706956">
                  <a:extLst>
                    <a:ext uri="{9D8B030D-6E8A-4147-A177-3AD203B41FA5}">
                      <a16:colId xmlns:a16="http://schemas.microsoft.com/office/drawing/2014/main" val="254080524"/>
                    </a:ext>
                  </a:extLst>
                </a:gridCol>
                <a:gridCol w="706956">
                  <a:extLst>
                    <a:ext uri="{9D8B030D-6E8A-4147-A177-3AD203B41FA5}">
                      <a16:colId xmlns:a16="http://schemas.microsoft.com/office/drawing/2014/main" val="2729781177"/>
                    </a:ext>
                  </a:extLst>
                </a:gridCol>
                <a:gridCol w="706956">
                  <a:extLst>
                    <a:ext uri="{9D8B030D-6E8A-4147-A177-3AD203B41FA5}">
                      <a16:colId xmlns:a16="http://schemas.microsoft.com/office/drawing/2014/main" val="1665948013"/>
                    </a:ext>
                  </a:extLst>
                </a:gridCol>
                <a:gridCol w="706956">
                  <a:extLst>
                    <a:ext uri="{9D8B030D-6E8A-4147-A177-3AD203B41FA5}">
                      <a16:colId xmlns:a16="http://schemas.microsoft.com/office/drawing/2014/main" val="1777887379"/>
                    </a:ext>
                  </a:extLst>
                </a:gridCol>
                <a:gridCol w="706956">
                  <a:extLst>
                    <a:ext uri="{9D8B030D-6E8A-4147-A177-3AD203B41FA5}">
                      <a16:colId xmlns:a16="http://schemas.microsoft.com/office/drawing/2014/main" val="926203258"/>
                    </a:ext>
                  </a:extLst>
                </a:gridCol>
                <a:gridCol w="706956">
                  <a:extLst>
                    <a:ext uri="{9D8B030D-6E8A-4147-A177-3AD203B41FA5}">
                      <a16:colId xmlns:a16="http://schemas.microsoft.com/office/drawing/2014/main" val="1274994044"/>
                    </a:ext>
                  </a:extLst>
                </a:gridCol>
                <a:gridCol w="706956">
                  <a:extLst>
                    <a:ext uri="{9D8B030D-6E8A-4147-A177-3AD203B41FA5}">
                      <a16:colId xmlns:a16="http://schemas.microsoft.com/office/drawing/2014/main" val="2771451187"/>
                    </a:ext>
                  </a:extLst>
                </a:gridCol>
                <a:gridCol w="706956">
                  <a:extLst>
                    <a:ext uri="{9D8B030D-6E8A-4147-A177-3AD203B41FA5}">
                      <a16:colId xmlns:a16="http://schemas.microsoft.com/office/drawing/2014/main" val="2176634756"/>
                    </a:ext>
                  </a:extLst>
                </a:gridCol>
                <a:gridCol w="706956">
                  <a:extLst>
                    <a:ext uri="{9D8B030D-6E8A-4147-A177-3AD203B41FA5}">
                      <a16:colId xmlns:a16="http://schemas.microsoft.com/office/drawing/2014/main" val="629355931"/>
                    </a:ext>
                  </a:extLst>
                </a:gridCol>
                <a:gridCol w="706956">
                  <a:extLst>
                    <a:ext uri="{9D8B030D-6E8A-4147-A177-3AD203B41FA5}">
                      <a16:colId xmlns:a16="http://schemas.microsoft.com/office/drawing/2014/main" val="3931741097"/>
                    </a:ext>
                  </a:extLst>
                </a:gridCol>
                <a:gridCol w="706956">
                  <a:extLst>
                    <a:ext uri="{9D8B030D-6E8A-4147-A177-3AD203B41FA5}">
                      <a16:colId xmlns:a16="http://schemas.microsoft.com/office/drawing/2014/main" val="3717057216"/>
                    </a:ext>
                  </a:extLst>
                </a:gridCol>
              </a:tblGrid>
              <a:tr h="106869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COD. MODULAR</a:t>
                      </a:r>
                      <a:endParaRPr lang="es-PE" sz="10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NOMBRE. MODULAR</a:t>
                      </a:r>
                      <a:endParaRPr lang="es-PE" sz="10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Cuadernillo de Comunicación 1er grado</a:t>
                      </a:r>
                      <a:endParaRPr lang="es-ES" sz="10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Cuadernillo de Comunicación 2do grado</a:t>
                      </a:r>
                      <a:endParaRPr lang="es-ES" sz="10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Cuadernillo de Comunicación 3er grado</a:t>
                      </a:r>
                      <a:endParaRPr lang="es-ES" sz="10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Cuadernillo de Comunicación 4to grado</a:t>
                      </a:r>
                      <a:endParaRPr lang="es-ES" sz="10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Cuadernillo de Comunicación 5to grado</a:t>
                      </a:r>
                      <a:endParaRPr lang="es-ES" sz="10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Cuadernillo de Comunicación 6to grado</a:t>
                      </a:r>
                      <a:endParaRPr lang="es-ES" sz="10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Cuadernillo de Matemática 1er grado</a:t>
                      </a:r>
                      <a:endParaRPr lang="es-ES" sz="10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Cuadernillo de Matemática 2do grado</a:t>
                      </a:r>
                      <a:endParaRPr lang="es-ES" sz="10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Cuadernillo de Matemática 3er grado</a:t>
                      </a:r>
                      <a:endParaRPr lang="es-ES" sz="10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Cuadernillo de Matemática 4to grado</a:t>
                      </a:r>
                      <a:endParaRPr lang="es-ES" sz="10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Cuadernillo de Matemática 5to grado</a:t>
                      </a:r>
                      <a:endParaRPr lang="es-ES" sz="10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Cuadernillo de Matemática 6to grado</a:t>
                      </a:r>
                      <a:endParaRPr lang="es-ES" sz="10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vert="vert270" anchor="ctr"/>
                </a:tc>
                <a:extLst>
                  <a:ext uri="{0D108BD9-81ED-4DB2-BD59-A6C34878D82A}">
                    <a16:rowId xmlns:a16="http://schemas.microsoft.com/office/drawing/2014/main" val="1973244284"/>
                  </a:ext>
                </a:extLst>
              </a:tr>
              <a:tr h="37126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307819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41511 LIBERTADORES DE AMERICA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37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40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44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0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33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>
                          <a:effectLst/>
                        </a:rPr>
                        <a:t>37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50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>
                          <a:effectLst/>
                        </a:rPr>
                        <a:t>37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40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44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33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37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50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extLst>
                  <a:ext uri="{0D108BD9-81ED-4DB2-BD59-A6C34878D82A}">
                    <a16:rowId xmlns:a16="http://schemas.microsoft.com/office/drawing/2014/main" val="988091486"/>
                  </a:ext>
                </a:extLst>
              </a:tr>
              <a:tr h="36932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310292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41045 CORAZON DE JESUS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33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34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33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0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39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>
                          <a:effectLst/>
                        </a:rPr>
                        <a:t>33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28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>
                          <a:effectLst/>
                        </a:rPr>
                        <a:t>33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34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33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39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33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28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extLst>
                  <a:ext uri="{0D108BD9-81ED-4DB2-BD59-A6C34878D82A}">
                    <a16:rowId xmlns:a16="http://schemas.microsoft.com/office/drawing/2014/main" val="1354030633"/>
                  </a:ext>
                </a:extLst>
              </a:tr>
              <a:tr h="36932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313056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40425 SAN MARTIN DE PORRES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10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0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15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>
                          <a:effectLst/>
                        </a:rPr>
                        <a:t>15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>
                          <a:effectLst/>
                        </a:rPr>
                        <a:t>12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15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15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extLst>
                  <a:ext uri="{0D108BD9-81ED-4DB2-BD59-A6C34878D82A}">
                    <a16:rowId xmlns:a16="http://schemas.microsoft.com/office/drawing/2014/main" val="3942287584"/>
                  </a:ext>
                </a:extLst>
              </a:tr>
              <a:tr h="36932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313064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40426 JOSE OLAYA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16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 dirty="0">
                          <a:effectLst/>
                        </a:rPr>
                        <a:t>16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0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>
                          <a:effectLst/>
                        </a:rPr>
                        <a:t>15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>
                          <a:effectLst/>
                        </a:rPr>
                        <a:t>12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16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16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15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extLst>
                  <a:ext uri="{0D108BD9-81ED-4DB2-BD59-A6C34878D82A}">
                    <a16:rowId xmlns:a16="http://schemas.microsoft.com/office/drawing/2014/main" val="2555269709"/>
                  </a:ext>
                </a:extLst>
              </a:tr>
              <a:tr h="36932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313080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40428 VIRGEN DE FATIMA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15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16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24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0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>
                          <a:effectLst/>
                        </a:rPr>
                        <a:t>31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35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>
                          <a:effectLst/>
                        </a:rPr>
                        <a:t>15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16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24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35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extLst>
                  <a:ext uri="{0D108BD9-81ED-4DB2-BD59-A6C34878D82A}">
                    <a16:rowId xmlns:a16="http://schemas.microsoft.com/office/drawing/2014/main" val="1031761725"/>
                  </a:ext>
                </a:extLst>
              </a:tr>
              <a:tr h="36932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313189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>
                          <a:effectLst/>
                        </a:rPr>
                        <a:t>40438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11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0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5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>
                          <a:effectLst/>
                        </a:rPr>
                        <a:t>9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13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>
                          <a:effectLst/>
                        </a:rPr>
                        <a:t>12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5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9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13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extLst>
                  <a:ext uri="{0D108BD9-81ED-4DB2-BD59-A6C34878D82A}">
                    <a16:rowId xmlns:a16="http://schemas.microsoft.com/office/drawing/2014/main" val="2696198073"/>
                  </a:ext>
                </a:extLst>
              </a:tr>
              <a:tr h="37126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313197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40439 SAN JUAN BAUTISTA DE LA SALLE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34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33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0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35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>
                          <a:effectLst/>
                        </a:rPr>
                        <a:t>38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29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>
                          <a:effectLst/>
                        </a:rPr>
                        <a:t>32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34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33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35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38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29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extLst>
                  <a:ext uri="{0D108BD9-81ED-4DB2-BD59-A6C34878D82A}">
                    <a16:rowId xmlns:a16="http://schemas.microsoft.com/office/drawing/2014/main" val="3409070305"/>
                  </a:ext>
                </a:extLst>
              </a:tr>
              <a:tr h="36932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313262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40446 MIGUEL GRAU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55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55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61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0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64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>
                          <a:effectLst/>
                        </a:rPr>
                        <a:t>51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48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>
                          <a:effectLst/>
                        </a:rPr>
                        <a:t>55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55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61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64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51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48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extLst>
                  <a:ext uri="{0D108BD9-81ED-4DB2-BD59-A6C34878D82A}">
                    <a16:rowId xmlns:a16="http://schemas.microsoft.com/office/drawing/2014/main" val="3703512072"/>
                  </a:ext>
                </a:extLst>
              </a:tr>
              <a:tr h="36932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1238401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40684 SAN JOSE OBRERO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37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33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90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>
                          <a:effectLst/>
                        </a:rPr>
                        <a:t>51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27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>
                          <a:effectLst/>
                        </a:rPr>
                        <a:t>32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37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33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51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27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extLst>
                  <a:ext uri="{0D108BD9-81ED-4DB2-BD59-A6C34878D82A}">
                    <a16:rowId xmlns:a16="http://schemas.microsoft.com/office/drawing/2014/main" val="1540887085"/>
                  </a:ext>
                </a:extLst>
              </a:tr>
              <a:tr h="36932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 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Primaria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16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41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179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40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>
                          <a:effectLst/>
                        </a:rPr>
                        <a:t>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>
                          <a:effectLst/>
                        </a:rPr>
                        <a:t>16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41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40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effectLst/>
                        </a:rPr>
                        <a:t>0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1" marR="6591" marT="6591" marB="0" anchor="ctr"/>
                </a:tc>
                <a:extLst>
                  <a:ext uri="{0D108BD9-81ED-4DB2-BD59-A6C34878D82A}">
                    <a16:rowId xmlns:a16="http://schemas.microsoft.com/office/drawing/2014/main" val="50440152"/>
                  </a:ext>
                </a:extLst>
              </a:tr>
            </a:tbl>
          </a:graphicData>
        </a:graphic>
      </p:graphicFrame>
      <p:pic>
        <p:nvPicPr>
          <p:cNvPr id="8" name="image1.png">
            <a:extLst>
              <a:ext uri="{FF2B5EF4-FFF2-40B4-BE49-F238E27FC236}">
                <a16:creationId xmlns:a16="http://schemas.microsoft.com/office/drawing/2014/main" id="{3A000A53-B26B-5876-ACA6-FA215D68D3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6600" y="14147"/>
            <a:ext cx="686578" cy="892232"/>
          </a:xfrm>
          <a:prstGeom prst="rect">
            <a:avLst/>
          </a:prstGeom>
        </p:spPr>
      </p:pic>
      <p:pic>
        <p:nvPicPr>
          <p:cNvPr id="9" name="image9.jpeg">
            <a:extLst>
              <a:ext uri="{FF2B5EF4-FFF2-40B4-BE49-F238E27FC236}">
                <a16:creationId xmlns:a16="http://schemas.microsoft.com/office/drawing/2014/main" id="{D26499F4-3DCB-F7BC-8F16-15F29A3FD2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333" y="287303"/>
            <a:ext cx="4290060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90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0FB3D-BB20-1774-544D-452E9A854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776728" cy="593558"/>
          </a:xfrm>
        </p:spPr>
        <p:txBody>
          <a:bodyPr>
            <a:noAutofit/>
          </a:bodyPr>
          <a:lstStyle/>
          <a:p>
            <a:pPr algn="ctr"/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DISTRIBUCIÓN LOCAL DE MATERIALES EDUCATIVOS IMPRESOS </a:t>
            </a:r>
            <a:r>
              <a:rPr lang="es-ES" sz="18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s-ES" sz="18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DOTACIÓN</a:t>
            </a:r>
            <a:r>
              <a:rPr lang="es-ES" sz="1800" b="1" u="sng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– EDUCACION PRIMARIA EIB</a:t>
            </a:r>
            <a:endParaRPr lang="es-PE" sz="1800" dirty="0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25E9CF30-951B-CF79-276F-470043A850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505129"/>
              </p:ext>
            </p:extLst>
          </p:nvPr>
        </p:nvGraphicFramePr>
        <p:xfrm>
          <a:off x="461639" y="1402672"/>
          <a:ext cx="11249346" cy="50069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068">
                  <a:extLst>
                    <a:ext uri="{9D8B030D-6E8A-4147-A177-3AD203B41FA5}">
                      <a16:colId xmlns:a16="http://schemas.microsoft.com/office/drawing/2014/main" val="2361745325"/>
                    </a:ext>
                  </a:extLst>
                </a:gridCol>
                <a:gridCol w="815170">
                  <a:extLst>
                    <a:ext uri="{9D8B030D-6E8A-4147-A177-3AD203B41FA5}">
                      <a16:colId xmlns:a16="http://schemas.microsoft.com/office/drawing/2014/main" val="1587011498"/>
                    </a:ext>
                  </a:extLst>
                </a:gridCol>
                <a:gridCol w="326068">
                  <a:extLst>
                    <a:ext uri="{9D8B030D-6E8A-4147-A177-3AD203B41FA5}">
                      <a16:colId xmlns:a16="http://schemas.microsoft.com/office/drawing/2014/main" val="809340880"/>
                    </a:ext>
                  </a:extLst>
                </a:gridCol>
                <a:gridCol w="326068">
                  <a:extLst>
                    <a:ext uri="{9D8B030D-6E8A-4147-A177-3AD203B41FA5}">
                      <a16:colId xmlns:a16="http://schemas.microsoft.com/office/drawing/2014/main" val="2059606667"/>
                    </a:ext>
                  </a:extLst>
                </a:gridCol>
                <a:gridCol w="326068">
                  <a:extLst>
                    <a:ext uri="{9D8B030D-6E8A-4147-A177-3AD203B41FA5}">
                      <a16:colId xmlns:a16="http://schemas.microsoft.com/office/drawing/2014/main" val="781815444"/>
                    </a:ext>
                  </a:extLst>
                </a:gridCol>
                <a:gridCol w="326068">
                  <a:extLst>
                    <a:ext uri="{9D8B030D-6E8A-4147-A177-3AD203B41FA5}">
                      <a16:colId xmlns:a16="http://schemas.microsoft.com/office/drawing/2014/main" val="3649284255"/>
                    </a:ext>
                  </a:extLst>
                </a:gridCol>
                <a:gridCol w="326068">
                  <a:extLst>
                    <a:ext uri="{9D8B030D-6E8A-4147-A177-3AD203B41FA5}">
                      <a16:colId xmlns:a16="http://schemas.microsoft.com/office/drawing/2014/main" val="551927481"/>
                    </a:ext>
                  </a:extLst>
                </a:gridCol>
                <a:gridCol w="326068">
                  <a:extLst>
                    <a:ext uri="{9D8B030D-6E8A-4147-A177-3AD203B41FA5}">
                      <a16:colId xmlns:a16="http://schemas.microsoft.com/office/drawing/2014/main" val="2995213528"/>
                    </a:ext>
                  </a:extLst>
                </a:gridCol>
                <a:gridCol w="326068">
                  <a:extLst>
                    <a:ext uri="{9D8B030D-6E8A-4147-A177-3AD203B41FA5}">
                      <a16:colId xmlns:a16="http://schemas.microsoft.com/office/drawing/2014/main" val="1317728257"/>
                    </a:ext>
                  </a:extLst>
                </a:gridCol>
                <a:gridCol w="326068">
                  <a:extLst>
                    <a:ext uri="{9D8B030D-6E8A-4147-A177-3AD203B41FA5}">
                      <a16:colId xmlns:a16="http://schemas.microsoft.com/office/drawing/2014/main" val="3570089772"/>
                    </a:ext>
                  </a:extLst>
                </a:gridCol>
                <a:gridCol w="326068">
                  <a:extLst>
                    <a:ext uri="{9D8B030D-6E8A-4147-A177-3AD203B41FA5}">
                      <a16:colId xmlns:a16="http://schemas.microsoft.com/office/drawing/2014/main" val="3997374001"/>
                    </a:ext>
                  </a:extLst>
                </a:gridCol>
                <a:gridCol w="326068">
                  <a:extLst>
                    <a:ext uri="{9D8B030D-6E8A-4147-A177-3AD203B41FA5}">
                      <a16:colId xmlns:a16="http://schemas.microsoft.com/office/drawing/2014/main" val="3063161137"/>
                    </a:ext>
                  </a:extLst>
                </a:gridCol>
                <a:gridCol w="326068">
                  <a:extLst>
                    <a:ext uri="{9D8B030D-6E8A-4147-A177-3AD203B41FA5}">
                      <a16:colId xmlns:a16="http://schemas.microsoft.com/office/drawing/2014/main" val="643624389"/>
                    </a:ext>
                  </a:extLst>
                </a:gridCol>
                <a:gridCol w="326068">
                  <a:extLst>
                    <a:ext uri="{9D8B030D-6E8A-4147-A177-3AD203B41FA5}">
                      <a16:colId xmlns:a16="http://schemas.microsoft.com/office/drawing/2014/main" val="2762736894"/>
                    </a:ext>
                  </a:extLst>
                </a:gridCol>
                <a:gridCol w="326068">
                  <a:extLst>
                    <a:ext uri="{9D8B030D-6E8A-4147-A177-3AD203B41FA5}">
                      <a16:colId xmlns:a16="http://schemas.microsoft.com/office/drawing/2014/main" val="2418676796"/>
                    </a:ext>
                  </a:extLst>
                </a:gridCol>
                <a:gridCol w="326068">
                  <a:extLst>
                    <a:ext uri="{9D8B030D-6E8A-4147-A177-3AD203B41FA5}">
                      <a16:colId xmlns:a16="http://schemas.microsoft.com/office/drawing/2014/main" val="1459151227"/>
                    </a:ext>
                  </a:extLst>
                </a:gridCol>
                <a:gridCol w="326068">
                  <a:extLst>
                    <a:ext uri="{9D8B030D-6E8A-4147-A177-3AD203B41FA5}">
                      <a16:colId xmlns:a16="http://schemas.microsoft.com/office/drawing/2014/main" val="3054058508"/>
                    </a:ext>
                  </a:extLst>
                </a:gridCol>
                <a:gridCol w="326068">
                  <a:extLst>
                    <a:ext uri="{9D8B030D-6E8A-4147-A177-3AD203B41FA5}">
                      <a16:colId xmlns:a16="http://schemas.microsoft.com/office/drawing/2014/main" val="3423077316"/>
                    </a:ext>
                  </a:extLst>
                </a:gridCol>
                <a:gridCol w="326068">
                  <a:extLst>
                    <a:ext uri="{9D8B030D-6E8A-4147-A177-3AD203B41FA5}">
                      <a16:colId xmlns:a16="http://schemas.microsoft.com/office/drawing/2014/main" val="3646165410"/>
                    </a:ext>
                  </a:extLst>
                </a:gridCol>
                <a:gridCol w="326068">
                  <a:extLst>
                    <a:ext uri="{9D8B030D-6E8A-4147-A177-3AD203B41FA5}">
                      <a16:colId xmlns:a16="http://schemas.microsoft.com/office/drawing/2014/main" val="2023357856"/>
                    </a:ext>
                  </a:extLst>
                </a:gridCol>
                <a:gridCol w="326068">
                  <a:extLst>
                    <a:ext uri="{9D8B030D-6E8A-4147-A177-3AD203B41FA5}">
                      <a16:colId xmlns:a16="http://schemas.microsoft.com/office/drawing/2014/main" val="492654179"/>
                    </a:ext>
                  </a:extLst>
                </a:gridCol>
                <a:gridCol w="326068">
                  <a:extLst>
                    <a:ext uri="{9D8B030D-6E8A-4147-A177-3AD203B41FA5}">
                      <a16:colId xmlns:a16="http://schemas.microsoft.com/office/drawing/2014/main" val="3389918387"/>
                    </a:ext>
                  </a:extLst>
                </a:gridCol>
                <a:gridCol w="326068">
                  <a:extLst>
                    <a:ext uri="{9D8B030D-6E8A-4147-A177-3AD203B41FA5}">
                      <a16:colId xmlns:a16="http://schemas.microsoft.com/office/drawing/2014/main" val="168596901"/>
                    </a:ext>
                  </a:extLst>
                </a:gridCol>
                <a:gridCol w="326068">
                  <a:extLst>
                    <a:ext uri="{9D8B030D-6E8A-4147-A177-3AD203B41FA5}">
                      <a16:colId xmlns:a16="http://schemas.microsoft.com/office/drawing/2014/main" val="2127525807"/>
                    </a:ext>
                  </a:extLst>
                </a:gridCol>
                <a:gridCol w="326068">
                  <a:extLst>
                    <a:ext uri="{9D8B030D-6E8A-4147-A177-3AD203B41FA5}">
                      <a16:colId xmlns:a16="http://schemas.microsoft.com/office/drawing/2014/main" val="706987253"/>
                    </a:ext>
                  </a:extLst>
                </a:gridCol>
                <a:gridCol w="326068">
                  <a:extLst>
                    <a:ext uri="{9D8B030D-6E8A-4147-A177-3AD203B41FA5}">
                      <a16:colId xmlns:a16="http://schemas.microsoft.com/office/drawing/2014/main" val="4053329381"/>
                    </a:ext>
                  </a:extLst>
                </a:gridCol>
                <a:gridCol w="326068">
                  <a:extLst>
                    <a:ext uri="{9D8B030D-6E8A-4147-A177-3AD203B41FA5}">
                      <a16:colId xmlns:a16="http://schemas.microsoft.com/office/drawing/2014/main" val="2887418984"/>
                    </a:ext>
                  </a:extLst>
                </a:gridCol>
                <a:gridCol w="326068">
                  <a:extLst>
                    <a:ext uri="{9D8B030D-6E8A-4147-A177-3AD203B41FA5}">
                      <a16:colId xmlns:a16="http://schemas.microsoft.com/office/drawing/2014/main" val="850212253"/>
                    </a:ext>
                  </a:extLst>
                </a:gridCol>
                <a:gridCol w="326068">
                  <a:extLst>
                    <a:ext uri="{9D8B030D-6E8A-4147-A177-3AD203B41FA5}">
                      <a16:colId xmlns:a16="http://schemas.microsoft.com/office/drawing/2014/main" val="1929207487"/>
                    </a:ext>
                  </a:extLst>
                </a:gridCol>
                <a:gridCol w="326068">
                  <a:extLst>
                    <a:ext uri="{9D8B030D-6E8A-4147-A177-3AD203B41FA5}">
                      <a16:colId xmlns:a16="http://schemas.microsoft.com/office/drawing/2014/main" val="827076868"/>
                    </a:ext>
                  </a:extLst>
                </a:gridCol>
                <a:gridCol w="326068">
                  <a:extLst>
                    <a:ext uri="{9D8B030D-6E8A-4147-A177-3AD203B41FA5}">
                      <a16:colId xmlns:a16="http://schemas.microsoft.com/office/drawing/2014/main" val="3682674451"/>
                    </a:ext>
                  </a:extLst>
                </a:gridCol>
                <a:gridCol w="326068">
                  <a:extLst>
                    <a:ext uri="{9D8B030D-6E8A-4147-A177-3AD203B41FA5}">
                      <a16:colId xmlns:a16="http://schemas.microsoft.com/office/drawing/2014/main" val="1971391571"/>
                    </a:ext>
                  </a:extLst>
                </a:gridCol>
                <a:gridCol w="326068">
                  <a:extLst>
                    <a:ext uri="{9D8B030D-6E8A-4147-A177-3AD203B41FA5}">
                      <a16:colId xmlns:a16="http://schemas.microsoft.com/office/drawing/2014/main" val="3459904297"/>
                    </a:ext>
                  </a:extLst>
                </a:gridCol>
              </a:tblGrid>
              <a:tr h="13495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400" u="none" strike="noStrike">
                          <a:effectLst/>
                        </a:rPr>
                        <a:t>COD. MODULAR</a:t>
                      </a:r>
                      <a:endParaRPr lang="es-PE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400" u="none" strike="noStrike">
                          <a:effectLst/>
                        </a:rPr>
                        <a:t>NOMBRE DE LA INSTITUCIÓN EDUCATIVA</a:t>
                      </a:r>
                      <a:endParaRPr lang="es-ES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u="none" strike="noStrike">
                          <a:effectLst/>
                        </a:rPr>
                        <a:t>Cuaderno de trabajo de Comunicación del 1° de Primaria</a:t>
                      </a:r>
                      <a:endParaRPr lang="es-ES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u="none" strike="noStrike">
                          <a:effectLst/>
                        </a:rPr>
                        <a:t>CUADERNO DE TRABAJO DE COMUNICACIÓN DEL 1° DE PRIMARIA - QUECHUA COLLAO</a:t>
                      </a:r>
                      <a:endParaRPr lang="es-ES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u="none" strike="noStrike">
                          <a:effectLst/>
                        </a:rPr>
                        <a:t>Cuaderno de trabajo de Comunicación del 2° de Primaria</a:t>
                      </a:r>
                      <a:endParaRPr lang="es-ES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u="none" strike="noStrike">
                          <a:effectLst/>
                        </a:rPr>
                        <a:t>CUADERNO DE TRABAJO DE COMUNICACIÓN DEL 2° DE PRIMARIA - QUECHUA COLLAO</a:t>
                      </a:r>
                      <a:endParaRPr lang="es-ES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u="none" strike="noStrike">
                          <a:effectLst/>
                        </a:rPr>
                        <a:t>Cuaderno de trabajo de Comunicación del 3° de Primaria</a:t>
                      </a:r>
                      <a:endParaRPr lang="es-ES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u="none" strike="noStrike">
                          <a:effectLst/>
                        </a:rPr>
                        <a:t>CUADERNO DE TRABAJO DE COMUNICACIÓN DEL 3° DE PRIMARIA - QUECHUA COLLAO</a:t>
                      </a:r>
                      <a:endParaRPr lang="es-ES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u="none" strike="noStrike">
                          <a:effectLst/>
                        </a:rPr>
                        <a:t>Cuaderno de trabajo de Comunicación del 4° de Primaria</a:t>
                      </a:r>
                      <a:endParaRPr lang="es-ES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u="none" strike="noStrike">
                          <a:effectLst/>
                        </a:rPr>
                        <a:t>CUADERNO DE TRABAJO DE COMUNICACIÓN DEL 4° DE PRIMARIA - QUECHUA COLLAO</a:t>
                      </a:r>
                      <a:endParaRPr lang="es-ES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u="none" strike="noStrike">
                          <a:effectLst/>
                        </a:rPr>
                        <a:t>Cuaderno de trabajo de Comunicación del 5° de Primaria</a:t>
                      </a:r>
                      <a:endParaRPr lang="es-ES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u="none" strike="noStrike">
                          <a:effectLst/>
                        </a:rPr>
                        <a:t>CUADERNO DE TRABAJO DE COMUNICACIÓN DEL 5° DE PRIMARIA - QUECHUA COLLAO</a:t>
                      </a:r>
                      <a:endParaRPr lang="es-ES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u="none" strike="noStrike">
                          <a:effectLst/>
                        </a:rPr>
                        <a:t>Cuaderno de trabajo de Comunicación del 6° de Primaria</a:t>
                      </a:r>
                      <a:endParaRPr lang="es-ES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u="none" strike="noStrike">
                          <a:effectLst/>
                        </a:rPr>
                        <a:t>CUADERNO DE TRABAJO DE COMUNICACIÓN DEL 6° DE PRIMARIA - QUECHUA COLLAO</a:t>
                      </a:r>
                      <a:endParaRPr lang="es-ES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u="none" strike="noStrike">
                          <a:effectLst/>
                        </a:rPr>
                        <a:t>Cuaderno de trabajo de Matemáticas del 1° de Primaria - Quechua Collao</a:t>
                      </a:r>
                      <a:endParaRPr lang="es-ES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u="none" strike="noStrike">
                          <a:effectLst/>
                        </a:rPr>
                        <a:t>Cuaderno de trabajo de Matemáticas del 2° de Primaria - Quechua Collao</a:t>
                      </a:r>
                      <a:endParaRPr lang="es-ES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u="none" strike="noStrike">
                          <a:effectLst/>
                        </a:rPr>
                        <a:t>Cuaderno de trabajo de Matemáticas del 3° de Primaria - Quechua Collao</a:t>
                      </a:r>
                      <a:endParaRPr lang="es-ES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u="none" strike="noStrike">
                          <a:effectLst/>
                        </a:rPr>
                        <a:t>Cuaderno de trabajo de Matemáticas del 4° de Primaria - Quechua Collao</a:t>
                      </a:r>
                      <a:endParaRPr lang="es-ES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u="none" strike="noStrike">
                          <a:effectLst/>
                        </a:rPr>
                        <a:t>Cuaderno de trabajo de Matemáticas del 5° de Primaria - Quechua Collao</a:t>
                      </a:r>
                      <a:endParaRPr lang="es-ES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u="none" strike="noStrike">
                          <a:effectLst/>
                        </a:rPr>
                        <a:t>Cuaderno de trabajo de Matemáticas del 6° de Primaria - Quechua Collao</a:t>
                      </a:r>
                      <a:endParaRPr lang="es-ES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u="none" strike="noStrike">
                          <a:effectLst/>
                        </a:rPr>
                        <a:t>Fichas de trabajo (lengua originaria como L2) de Comunicación del 1° de Primaria - Quechua Collao</a:t>
                      </a:r>
                      <a:endParaRPr lang="es-ES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400" u="none" strike="noStrike">
                          <a:effectLst/>
                        </a:rPr>
                        <a:t>Fichas de trabajo (lengua originaria como L2) de Comunicación del 2° de Primaria - Quechua Collao</a:t>
                      </a:r>
                      <a:endParaRPr lang="es-ES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u="none" strike="noStrike">
                          <a:effectLst/>
                        </a:rPr>
                        <a:t>Fichas de trabajo (lengua originaria como L2) de Comunicación del 3° de Primaria - Quechua Collao</a:t>
                      </a:r>
                      <a:endParaRPr lang="es-ES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u="none" strike="noStrike">
                          <a:effectLst/>
                        </a:rPr>
                        <a:t>Fichas de trabajo (lengua originaria como L2) de Comunicación del 4° de Primaria - Quechua Collao</a:t>
                      </a:r>
                      <a:endParaRPr lang="es-ES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u="none" strike="noStrike">
                          <a:effectLst/>
                        </a:rPr>
                        <a:t>Fichas de trabajo (lengua originaria como L2) de Comunicación del 5° de Primaria - Quechua Collao</a:t>
                      </a:r>
                      <a:endParaRPr lang="es-ES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u="none" strike="noStrike">
                          <a:effectLst/>
                        </a:rPr>
                        <a:t>Fichas de trabajo (lengua originaria como L2) de Comunicación del 6° de Primaria - Quechua Collao</a:t>
                      </a:r>
                      <a:endParaRPr lang="es-ES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u="none" strike="noStrike">
                          <a:effectLst/>
                        </a:rPr>
                        <a:t>Fichas de trabajo (lengua originaria como L2) de Comunicación del 1° de Primaria - Aimara</a:t>
                      </a:r>
                      <a:endParaRPr lang="es-ES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u="none" strike="noStrike">
                          <a:effectLst/>
                        </a:rPr>
                        <a:t>Fichas de trabajo (lengua originaria como L2) de Comunicación del 2° de Primaria - Aimara</a:t>
                      </a:r>
                      <a:endParaRPr lang="es-ES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u="none" strike="noStrike">
                          <a:effectLst/>
                        </a:rPr>
                        <a:t>Fichas de trabajo (lengua originaria como L2) de Comunicación del 3° de Primaria - Aimara</a:t>
                      </a:r>
                      <a:endParaRPr lang="es-ES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u="none" strike="noStrike">
                          <a:effectLst/>
                        </a:rPr>
                        <a:t>Fichas de trabajo (lengua originaria como L2) de Comunicación del 4° de Primaria - Aimara</a:t>
                      </a:r>
                      <a:endParaRPr lang="es-ES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u="none" strike="noStrike">
                          <a:effectLst/>
                        </a:rPr>
                        <a:t>Fichas de trabajo (lengua originaria como L2) de Comunicación del 5° de Primaria - Aimara</a:t>
                      </a:r>
                      <a:endParaRPr lang="es-ES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u="none" strike="noStrike">
                          <a:effectLst/>
                        </a:rPr>
                        <a:t>Fichas de trabajo (lengua originaria como L2) de Comunicación del 6° de Primaria - Aimara</a:t>
                      </a:r>
                      <a:endParaRPr lang="es-ES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400" u="none" strike="noStrike">
                          <a:effectLst/>
                        </a:rPr>
                        <a:t>Fichas de autoaprendizaje Wiñay - III Ciclo</a:t>
                      </a:r>
                      <a:endParaRPr lang="es-ES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 anchor="ctr"/>
                </a:tc>
                <a:extLst>
                  <a:ext uri="{0D108BD9-81ED-4DB2-BD59-A6C34878D82A}">
                    <a16:rowId xmlns:a16="http://schemas.microsoft.com/office/drawing/2014/main" val="466096919"/>
                  </a:ext>
                </a:extLst>
              </a:tr>
              <a:tr h="5648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400" u="none" strike="noStrike">
                          <a:effectLst/>
                        </a:rPr>
                        <a:t>- Castellano como L2</a:t>
                      </a:r>
                      <a:endParaRPr lang="es-PE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400" u="none" strike="noStrike">
                          <a:effectLst/>
                        </a:rPr>
                        <a:t>- Castellano como L2</a:t>
                      </a:r>
                      <a:endParaRPr lang="es-PE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400" u="none" strike="noStrike">
                          <a:effectLst/>
                        </a:rPr>
                        <a:t>- Castellano como L2</a:t>
                      </a:r>
                      <a:endParaRPr lang="es-PE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400" u="none" strike="noStrike">
                          <a:effectLst/>
                        </a:rPr>
                        <a:t>- Castellano como L2</a:t>
                      </a:r>
                      <a:endParaRPr lang="es-PE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400" u="none" strike="noStrike">
                          <a:effectLst/>
                        </a:rPr>
                        <a:t>- Castellano como L2</a:t>
                      </a:r>
                      <a:endParaRPr lang="es-PE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400" u="none" strike="noStrike">
                          <a:effectLst/>
                        </a:rPr>
                        <a:t>- Castellano como L2</a:t>
                      </a:r>
                      <a:endParaRPr lang="es-PE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1" i="0" u="none" strike="noStrike">
                        <a:solidFill>
                          <a:srgbClr val="E7E6E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vert="vert27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07504"/>
                  </a:ext>
                </a:extLst>
              </a:tr>
              <a:tr h="147227"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313064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40426 JOSE OLAYA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extLst>
                  <a:ext uri="{0D108BD9-81ED-4DB2-BD59-A6C34878D82A}">
                    <a16:rowId xmlns:a16="http://schemas.microsoft.com/office/drawing/2014/main" val="2921850512"/>
                  </a:ext>
                </a:extLst>
              </a:tr>
              <a:tr h="15336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15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18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15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18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15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14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23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extLst>
                  <a:ext uri="{0D108BD9-81ED-4DB2-BD59-A6C34878D82A}">
                    <a16:rowId xmlns:a16="http://schemas.microsoft.com/office/drawing/2014/main" val="343574608"/>
                  </a:ext>
                </a:extLst>
              </a:tr>
              <a:tr h="147227"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313197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40439 SAN JUAN BAUTISTA DE LA SALLE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extLst>
                  <a:ext uri="{0D108BD9-81ED-4DB2-BD59-A6C34878D82A}">
                    <a16:rowId xmlns:a16="http://schemas.microsoft.com/office/drawing/2014/main" val="383642602"/>
                  </a:ext>
                </a:extLst>
              </a:tr>
              <a:tr h="15336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35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40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38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40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29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34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7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7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7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7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5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6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70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extLst>
                  <a:ext uri="{0D108BD9-81ED-4DB2-BD59-A6C34878D82A}">
                    <a16:rowId xmlns:a16="http://schemas.microsoft.com/office/drawing/2014/main" val="1948591522"/>
                  </a:ext>
                </a:extLst>
              </a:tr>
              <a:tr h="147227"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313254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400" u="none" strike="noStrike">
                          <a:effectLst/>
                        </a:rPr>
                        <a:t>40445 SAN MARTIN DE PORRAS DE YANQUE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extLst>
                  <a:ext uri="{0D108BD9-81ED-4DB2-BD59-A6C34878D82A}">
                    <a16:rowId xmlns:a16="http://schemas.microsoft.com/office/drawing/2014/main" val="3861306331"/>
                  </a:ext>
                </a:extLst>
              </a:tr>
              <a:tr h="15336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3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extLst>
                  <a:ext uri="{0D108BD9-81ED-4DB2-BD59-A6C34878D82A}">
                    <a16:rowId xmlns:a16="http://schemas.microsoft.com/office/drawing/2014/main" val="3259654510"/>
                  </a:ext>
                </a:extLst>
              </a:tr>
              <a:tr h="147227"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313288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40448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extLst>
                  <a:ext uri="{0D108BD9-81ED-4DB2-BD59-A6C34878D82A}">
                    <a16:rowId xmlns:a16="http://schemas.microsoft.com/office/drawing/2014/main" val="2495384599"/>
                  </a:ext>
                </a:extLst>
              </a:tr>
              <a:tr h="15336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6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7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6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4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4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7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12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extLst>
                  <a:ext uri="{0D108BD9-81ED-4DB2-BD59-A6C34878D82A}">
                    <a16:rowId xmlns:a16="http://schemas.microsoft.com/office/drawing/2014/main" val="2482099904"/>
                  </a:ext>
                </a:extLst>
              </a:tr>
              <a:tr h="147227"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313288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40462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extLst>
                  <a:ext uri="{0D108BD9-81ED-4DB2-BD59-A6C34878D82A}">
                    <a16:rowId xmlns:a16="http://schemas.microsoft.com/office/drawing/2014/main" val="3871719781"/>
                  </a:ext>
                </a:extLst>
              </a:tr>
              <a:tr h="15336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3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3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4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extLst>
                  <a:ext uri="{0D108BD9-81ED-4DB2-BD59-A6C34878D82A}">
                    <a16:rowId xmlns:a16="http://schemas.microsoft.com/office/drawing/2014/main" val="2084055301"/>
                  </a:ext>
                </a:extLst>
              </a:tr>
              <a:tr h="147227"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313429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40469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extLst>
                  <a:ext uri="{0D108BD9-81ED-4DB2-BD59-A6C34878D82A}">
                    <a16:rowId xmlns:a16="http://schemas.microsoft.com/office/drawing/2014/main" val="2389511610"/>
                  </a:ext>
                </a:extLst>
              </a:tr>
              <a:tr h="15336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4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3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5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5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7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extLst>
                  <a:ext uri="{0D108BD9-81ED-4DB2-BD59-A6C34878D82A}">
                    <a16:rowId xmlns:a16="http://schemas.microsoft.com/office/drawing/2014/main" val="1211209945"/>
                  </a:ext>
                </a:extLst>
              </a:tr>
              <a:tr h="147227"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313494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40471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extLst>
                  <a:ext uri="{0D108BD9-81ED-4DB2-BD59-A6C34878D82A}">
                    <a16:rowId xmlns:a16="http://schemas.microsoft.com/office/drawing/2014/main" val="2551384964"/>
                  </a:ext>
                </a:extLst>
              </a:tr>
              <a:tr h="15336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3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3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3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extLst>
                  <a:ext uri="{0D108BD9-81ED-4DB2-BD59-A6C34878D82A}">
                    <a16:rowId xmlns:a16="http://schemas.microsoft.com/office/drawing/2014/main" val="129912516"/>
                  </a:ext>
                </a:extLst>
              </a:tr>
              <a:tr h="147227"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313510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40450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extLst>
                  <a:ext uri="{0D108BD9-81ED-4DB2-BD59-A6C34878D82A}">
                    <a16:rowId xmlns:a16="http://schemas.microsoft.com/office/drawing/2014/main" val="2576097189"/>
                  </a:ext>
                </a:extLst>
              </a:tr>
              <a:tr h="15336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4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3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3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extLst>
                  <a:ext uri="{0D108BD9-81ED-4DB2-BD59-A6C34878D82A}">
                    <a16:rowId xmlns:a16="http://schemas.microsoft.com/office/drawing/2014/main" val="1863813879"/>
                  </a:ext>
                </a:extLst>
              </a:tr>
              <a:tr h="147227"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612325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40501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extLst>
                  <a:ext uri="{0D108BD9-81ED-4DB2-BD59-A6C34878D82A}">
                    <a16:rowId xmlns:a16="http://schemas.microsoft.com/office/drawing/2014/main" val="2500279509"/>
                  </a:ext>
                </a:extLst>
              </a:tr>
              <a:tr h="15336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4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extLst>
                  <a:ext uri="{0D108BD9-81ED-4DB2-BD59-A6C34878D82A}">
                    <a16:rowId xmlns:a16="http://schemas.microsoft.com/office/drawing/2014/main" val="2109753614"/>
                  </a:ext>
                </a:extLst>
              </a:tr>
              <a:tr h="147227"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612416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40662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extLst>
                  <a:ext uri="{0D108BD9-81ED-4DB2-BD59-A6C34878D82A}">
                    <a16:rowId xmlns:a16="http://schemas.microsoft.com/office/drawing/2014/main" val="3346590329"/>
                  </a:ext>
                </a:extLst>
              </a:tr>
              <a:tr h="14722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0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extLst>
                  <a:ext uri="{0D108BD9-81ED-4DB2-BD59-A6C34878D82A}">
                    <a16:rowId xmlns:a16="http://schemas.microsoft.com/office/drawing/2014/main" val="529596377"/>
                  </a:ext>
                </a:extLst>
              </a:tr>
              <a:tr h="147227"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1031608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40684 SAN JOSE OBRERO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extLst>
                  <a:ext uri="{0D108BD9-81ED-4DB2-BD59-A6C34878D82A}">
                    <a16:rowId xmlns:a16="http://schemas.microsoft.com/office/drawing/2014/main" val="2956866026"/>
                  </a:ext>
                </a:extLst>
              </a:tr>
              <a:tr h="15336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32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38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37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51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28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24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3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extLst>
                  <a:ext uri="{0D108BD9-81ED-4DB2-BD59-A6C34878D82A}">
                    <a16:rowId xmlns:a16="http://schemas.microsoft.com/office/drawing/2014/main" val="317985647"/>
                  </a:ext>
                </a:extLst>
              </a:tr>
              <a:tr h="147227"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612325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40497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400" u="none" strike="noStrike">
                          <a:effectLst/>
                        </a:rPr>
                        <a:t> 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extLst>
                  <a:ext uri="{0D108BD9-81ED-4DB2-BD59-A6C34878D82A}">
                    <a16:rowId xmlns:a16="http://schemas.microsoft.com/office/drawing/2014/main" val="4091281920"/>
                  </a:ext>
                </a:extLst>
              </a:tr>
              <a:tr h="15336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3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3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3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>
                          <a:effectLst/>
                        </a:rPr>
                        <a:t>2</a:t>
                      </a:r>
                      <a:endParaRPr lang="es-P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400" u="none" strike="noStrike" dirty="0">
                          <a:effectLst/>
                        </a:rPr>
                        <a:t>69</a:t>
                      </a:r>
                      <a:endParaRPr lang="es-PE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5" marR="3095" marT="3095" marB="0" anchor="ctr"/>
                </a:tc>
                <a:extLst>
                  <a:ext uri="{0D108BD9-81ED-4DB2-BD59-A6C34878D82A}">
                    <a16:rowId xmlns:a16="http://schemas.microsoft.com/office/drawing/2014/main" val="2396646552"/>
                  </a:ext>
                </a:extLst>
              </a:tr>
            </a:tbl>
          </a:graphicData>
        </a:graphic>
      </p:graphicFrame>
      <p:pic>
        <p:nvPicPr>
          <p:cNvPr id="8" name="image1.png">
            <a:extLst>
              <a:ext uri="{FF2B5EF4-FFF2-40B4-BE49-F238E27FC236}">
                <a16:creationId xmlns:a16="http://schemas.microsoft.com/office/drawing/2014/main" id="{83D3D929-6B23-974D-4601-91E9EFC1238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6600" y="14147"/>
            <a:ext cx="686578" cy="892232"/>
          </a:xfrm>
          <a:prstGeom prst="rect">
            <a:avLst/>
          </a:prstGeom>
        </p:spPr>
      </p:pic>
      <p:pic>
        <p:nvPicPr>
          <p:cNvPr id="9" name="image9.jpeg">
            <a:extLst>
              <a:ext uri="{FF2B5EF4-FFF2-40B4-BE49-F238E27FC236}">
                <a16:creationId xmlns:a16="http://schemas.microsoft.com/office/drawing/2014/main" id="{3F401E0D-C737-CA28-5316-86CF7EA079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333" y="287303"/>
            <a:ext cx="4290060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50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0FB3D-BB20-1774-544D-452E9A854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648392" cy="59355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DISTRIBUCIÓN LOCAL DE MATERIALES EDUCATIVOS IMPRESOS </a:t>
            </a:r>
            <a:r>
              <a:rPr lang="es-ES" sz="20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s-ES" sz="20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DOTACIÓN</a:t>
            </a:r>
            <a:r>
              <a:rPr lang="es-ES" sz="2000" b="1" u="sng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</a:t>
            </a:r>
            <a:br>
              <a:rPr lang="es-P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F0CE08-909A-D30A-6EA2-18F11E933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03159"/>
            <a:ext cx="10776729" cy="4838204"/>
          </a:xfrm>
        </p:spPr>
        <p:txBody>
          <a:bodyPr>
            <a:normAutofit/>
          </a:bodyPr>
          <a:lstStyle/>
          <a:p>
            <a:pPr marL="342900" lvl="0" indent="-342900">
              <a:buSzPts val="1200"/>
              <a:buFont typeface="Arial" panose="020B0604020202020204" pitchFamily="34" charset="0"/>
              <a:buAutoNum type="romanUcPeriod"/>
              <a:tabLst>
                <a:tab pos="668020" algn="l"/>
                <a:tab pos="668655" algn="l"/>
              </a:tabLst>
            </a:pPr>
            <a:r>
              <a:rPr lang="es-ES" sz="1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DATOS</a:t>
            </a:r>
            <a:r>
              <a:rPr lang="es-ES" sz="1400" b="1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1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GENERALES</a:t>
            </a:r>
            <a:endParaRPr lang="es-PE" sz="14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>
              <a:spcBef>
                <a:spcPts val="105"/>
              </a:spcBef>
              <a:spcAft>
                <a:spcPts val="0"/>
              </a:spcAft>
              <a:buSzPts val="1200"/>
              <a:buFont typeface="Arial MT"/>
              <a:buAutoNum type="arabicPeriod"/>
              <a:tabLst>
                <a:tab pos="1026795" algn="l"/>
                <a:tab pos="2824480" algn="l"/>
                <a:tab pos="3274695" algn="l"/>
              </a:tabLst>
            </a:pPr>
            <a:r>
              <a:rPr lang="es-ES" sz="1400" dirty="0">
                <a:effectLst/>
                <a:latin typeface="Arial MT"/>
                <a:ea typeface="Arial MT"/>
                <a:cs typeface="Arial MT"/>
              </a:rPr>
              <a:t>GRE	:	Arequipa</a:t>
            </a:r>
            <a:endParaRPr lang="es-PE" sz="1400" dirty="0">
              <a:effectLst/>
              <a:latin typeface="Arial MT"/>
              <a:ea typeface="Arial MT"/>
              <a:cs typeface="Arial MT"/>
            </a:endParaRPr>
          </a:p>
          <a:p>
            <a:pPr marL="742950" lvl="1" indent="-285750">
              <a:spcBef>
                <a:spcPts val="120"/>
              </a:spcBef>
              <a:spcAft>
                <a:spcPts val="0"/>
              </a:spcAft>
              <a:buSzPts val="1200"/>
              <a:buFont typeface="Arial MT"/>
              <a:buAutoNum type="arabicPeriod"/>
              <a:tabLst>
                <a:tab pos="1026795" algn="l"/>
                <a:tab pos="2824480" algn="l"/>
                <a:tab pos="3274695" algn="l"/>
              </a:tabLst>
            </a:pPr>
            <a:r>
              <a:rPr lang="es-ES" sz="1400" dirty="0">
                <a:effectLst/>
                <a:latin typeface="Arial MT"/>
                <a:ea typeface="Arial MT"/>
                <a:cs typeface="Arial MT"/>
              </a:rPr>
              <a:t>UGEL	:	</a:t>
            </a:r>
            <a:r>
              <a:rPr lang="es-ES" sz="1400" dirty="0" err="1">
                <a:effectLst/>
                <a:latin typeface="Arial MT"/>
                <a:ea typeface="Arial MT"/>
                <a:cs typeface="Arial MT"/>
              </a:rPr>
              <a:t>Condesuyos</a:t>
            </a:r>
            <a:endParaRPr lang="es-PE" sz="1400" dirty="0">
              <a:effectLst/>
              <a:latin typeface="Arial MT"/>
              <a:ea typeface="Arial MT"/>
              <a:cs typeface="Arial MT"/>
            </a:endParaRPr>
          </a:p>
          <a:p>
            <a:pPr marL="742950" lvl="1" indent="-285750">
              <a:spcBef>
                <a:spcPts val="110"/>
              </a:spcBef>
              <a:spcAft>
                <a:spcPts val="0"/>
              </a:spcAft>
              <a:buSzPts val="1200"/>
              <a:buFont typeface="Arial MT"/>
              <a:buAutoNum type="arabicPeriod"/>
              <a:tabLst>
                <a:tab pos="1026795" algn="l"/>
                <a:tab pos="2824480" algn="l"/>
                <a:tab pos="3274695" algn="l"/>
              </a:tabLst>
            </a:pPr>
            <a:r>
              <a:rPr lang="es-ES" sz="1400" dirty="0">
                <a:effectLst/>
                <a:latin typeface="Arial MT"/>
                <a:ea typeface="Arial MT"/>
                <a:cs typeface="Arial MT"/>
              </a:rPr>
              <a:t>Dirección	:	Morro</a:t>
            </a:r>
            <a:r>
              <a:rPr lang="es-ES" sz="14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400" dirty="0" err="1">
                <a:effectLst/>
                <a:latin typeface="Arial MT"/>
                <a:ea typeface="Arial MT"/>
                <a:cs typeface="Arial MT"/>
              </a:rPr>
              <a:t>Atitirca</a:t>
            </a:r>
            <a:r>
              <a:rPr lang="es-ES" sz="14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MT"/>
                <a:ea typeface="Arial MT"/>
                <a:cs typeface="Arial MT"/>
              </a:rPr>
              <a:t>S/N</a:t>
            </a:r>
            <a:r>
              <a:rPr lang="es-ES" sz="14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MT"/>
                <a:ea typeface="Arial MT"/>
                <a:cs typeface="Arial MT"/>
              </a:rPr>
              <a:t>Chuquibamba</a:t>
            </a:r>
            <a:endParaRPr lang="es-PE" sz="1400" dirty="0">
              <a:effectLst/>
              <a:latin typeface="Arial MT"/>
              <a:ea typeface="Arial MT"/>
              <a:cs typeface="Arial MT"/>
            </a:endParaRPr>
          </a:p>
          <a:p>
            <a:pPr marL="742950" lvl="1" indent="-285750">
              <a:spcBef>
                <a:spcPts val="110"/>
              </a:spcBef>
              <a:spcAft>
                <a:spcPts val="0"/>
              </a:spcAft>
              <a:buSzPts val="1200"/>
              <a:buFont typeface="Arial MT"/>
              <a:buAutoNum type="arabicPeriod"/>
              <a:tabLst>
                <a:tab pos="1026795" algn="l"/>
                <a:tab pos="2824480" algn="l"/>
                <a:tab pos="3274695" algn="l"/>
              </a:tabLst>
            </a:pPr>
            <a:r>
              <a:rPr lang="es-ES" sz="1400" dirty="0">
                <a:effectLst/>
                <a:latin typeface="Arial MT"/>
                <a:ea typeface="Arial MT"/>
                <a:cs typeface="Arial MT"/>
              </a:rPr>
              <a:t>Responsables	:	Comité</a:t>
            </a:r>
            <a:r>
              <a:rPr lang="es-ES" sz="1400" spc="-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MT"/>
                <a:ea typeface="Arial MT"/>
                <a:cs typeface="Arial MT"/>
              </a:rPr>
              <a:t>de</a:t>
            </a:r>
            <a:r>
              <a:rPr lang="es-ES" sz="14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MT"/>
                <a:ea typeface="Arial MT"/>
                <a:cs typeface="Arial MT"/>
              </a:rPr>
              <a:t>distribución</a:t>
            </a:r>
            <a:endParaRPr lang="es-PE" sz="1400" dirty="0">
              <a:effectLst/>
              <a:latin typeface="Arial MT"/>
              <a:ea typeface="Arial MT"/>
              <a:cs typeface="Arial MT"/>
            </a:endParaRPr>
          </a:p>
          <a:p>
            <a:pPr marL="742950" lvl="1" indent="-285750">
              <a:spcBef>
                <a:spcPts val="110"/>
              </a:spcBef>
              <a:spcAft>
                <a:spcPts val="0"/>
              </a:spcAft>
              <a:buSzPts val="1200"/>
              <a:buFont typeface="Arial MT"/>
              <a:buAutoNum type="arabicPeriod"/>
              <a:tabLst>
                <a:tab pos="1026795" algn="l"/>
                <a:tab pos="2824480" algn="l"/>
                <a:tab pos="3613785" algn="r"/>
              </a:tabLst>
            </a:pPr>
            <a:r>
              <a:rPr lang="es-ES" sz="1400" dirty="0">
                <a:effectLst/>
                <a:latin typeface="Arial MT"/>
                <a:ea typeface="Arial MT"/>
                <a:cs typeface="Arial MT"/>
              </a:rPr>
              <a:t>Periodo</a:t>
            </a:r>
            <a:r>
              <a:rPr lang="es-ES" sz="14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MT"/>
                <a:ea typeface="Arial MT"/>
                <a:cs typeface="Arial MT"/>
              </a:rPr>
              <a:t>de</a:t>
            </a:r>
            <a:r>
              <a:rPr lang="es-ES" sz="14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MT"/>
                <a:ea typeface="Arial MT"/>
                <a:cs typeface="Arial MT"/>
              </a:rPr>
              <a:t>ejecución	:	2023</a:t>
            </a:r>
          </a:p>
          <a:p>
            <a:pPr marL="457200" lvl="1" indent="0">
              <a:spcBef>
                <a:spcPts val="110"/>
              </a:spcBef>
              <a:spcAft>
                <a:spcPts val="0"/>
              </a:spcAft>
              <a:buSzPts val="1200"/>
              <a:buNone/>
              <a:tabLst>
                <a:tab pos="1026795" algn="l"/>
                <a:tab pos="2824480" algn="l"/>
                <a:tab pos="3613785" algn="r"/>
              </a:tabLst>
            </a:pPr>
            <a:endParaRPr lang="es-ES" sz="1400" dirty="0">
              <a:latin typeface="Arial MT"/>
              <a:ea typeface="Arial MT"/>
              <a:cs typeface="Arial MT"/>
            </a:endParaRPr>
          </a:p>
          <a:p>
            <a:pPr marL="457200" lvl="1" indent="0">
              <a:spcBef>
                <a:spcPts val="110"/>
              </a:spcBef>
              <a:spcAft>
                <a:spcPts val="0"/>
              </a:spcAft>
              <a:buSzPts val="1200"/>
              <a:buNone/>
              <a:tabLst>
                <a:tab pos="1026795" algn="l"/>
                <a:tab pos="2824480" algn="l"/>
                <a:tab pos="3613785" algn="r"/>
              </a:tabLst>
            </a:pPr>
            <a:endParaRPr lang="es-ES" sz="1400" dirty="0">
              <a:effectLst/>
              <a:latin typeface="Arial MT"/>
              <a:ea typeface="Arial MT"/>
              <a:cs typeface="Arial MT"/>
            </a:endParaRPr>
          </a:p>
          <a:p>
            <a:pPr marL="457200" lvl="1" indent="0">
              <a:spcBef>
                <a:spcPts val="110"/>
              </a:spcBef>
              <a:spcAft>
                <a:spcPts val="0"/>
              </a:spcAft>
              <a:buSzPts val="1200"/>
              <a:buNone/>
              <a:tabLst>
                <a:tab pos="1026795" algn="l"/>
                <a:tab pos="2824480" algn="l"/>
                <a:tab pos="3613785" algn="r"/>
              </a:tabLst>
            </a:pPr>
            <a:endParaRPr lang="es-PE" sz="1400" dirty="0">
              <a:effectLst/>
              <a:latin typeface="Arial MT"/>
              <a:ea typeface="Arial MT"/>
              <a:cs typeface="Arial MT"/>
            </a:endParaRPr>
          </a:p>
          <a:p>
            <a:pPr marL="342900" lvl="0" indent="-342900">
              <a:spcBef>
                <a:spcPts val="5"/>
              </a:spcBef>
              <a:buSzPts val="1200"/>
              <a:buFont typeface="Arial" panose="020B0604020202020204" pitchFamily="34" charset="0"/>
              <a:buAutoNum type="romanUcPeriod"/>
              <a:tabLst>
                <a:tab pos="668020" algn="l"/>
                <a:tab pos="668655" algn="l"/>
              </a:tabLst>
            </a:pPr>
            <a:r>
              <a:rPr lang="es-ES" sz="1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PRESENTACIÓN</a:t>
            </a:r>
            <a:endParaRPr lang="es-PE" sz="14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40"/>
              </a:spcBef>
            </a:pPr>
            <a:r>
              <a:rPr lang="es-ES" sz="14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 </a:t>
            </a:r>
            <a:endParaRPr lang="es-PE" sz="1400" dirty="0">
              <a:effectLst/>
              <a:latin typeface="Arial MT"/>
              <a:ea typeface="Arial MT"/>
              <a:cs typeface="Arial MT"/>
            </a:endParaRPr>
          </a:p>
          <a:p>
            <a:pPr marL="668020" marR="655955" algn="just">
              <a:lnSpc>
                <a:spcPct val="107000"/>
              </a:lnSpc>
            </a:pPr>
            <a:r>
              <a:rPr lang="es-ES" sz="1400" dirty="0">
                <a:latin typeface="Arial MT"/>
                <a:ea typeface="Arial MT"/>
                <a:cs typeface="Arial MT"/>
              </a:rPr>
              <a:t>D</a:t>
            </a:r>
            <a:r>
              <a:rPr lang="es-ES" sz="1400" dirty="0">
                <a:effectLst/>
                <a:latin typeface="Arial MT"/>
                <a:ea typeface="Arial MT"/>
                <a:cs typeface="Arial MT"/>
              </a:rPr>
              <a:t>istribución</a:t>
            </a:r>
            <a:r>
              <a:rPr lang="es-ES" sz="14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MT"/>
                <a:ea typeface="Arial MT"/>
                <a:cs typeface="Arial MT"/>
              </a:rPr>
              <a:t>local de materiales educativos impresos de la UGEL </a:t>
            </a:r>
            <a:r>
              <a:rPr lang="es-ES" sz="1400" dirty="0" err="1">
                <a:effectLst/>
                <a:latin typeface="Arial MT"/>
                <a:ea typeface="Arial MT"/>
                <a:cs typeface="Arial MT"/>
              </a:rPr>
              <a:t>Condesuyos</a:t>
            </a:r>
            <a:r>
              <a:rPr lang="es-ES" sz="1400" dirty="0">
                <a:effectLst/>
                <a:latin typeface="Arial MT"/>
                <a:ea typeface="Arial MT"/>
                <a:cs typeface="Arial MT"/>
              </a:rPr>
              <a:t> 2023. Este</a:t>
            </a:r>
            <a:r>
              <a:rPr lang="es-ES" sz="14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400" spc="-5" dirty="0">
                <a:effectLst/>
                <a:latin typeface="Arial MT"/>
                <a:ea typeface="Arial MT"/>
                <a:cs typeface="Arial MT"/>
              </a:rPr>
              <a:t>documento</a:t>
            </a:r>
            <a:r>
              <a:rPr lang="es-ES" sz="1400" spc="-6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400" spc="-5" dirty="0">
                <a:effectLst/>
                <a:latin typeface="Arial MT"/>
                <a:ea typeface="Arial MT"/>
                <a:cs typeface="Arial MT"/>
              </a:rPr>
              <a:t>contiene</a:t>
            </a:r>
            <a:r>
              <a:rPr lang="es-ES" sz="14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400" spc="-5" dirty="0">
                <a:effectLst/>
                <a:latin typeface="Arial MT"/>
                <a:ea typeface="Arial MT"/>
                <a:cs typeface="Arial MT"/>
              </a:rPr>
              <a:t>el</a:t>
            </a:r>
            <a:r>
              <a:rPr lang="es-ES" sz="1400" spc="-8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MT"/>
                <a:ea typeface="Arial MT"/>
                <a:cs typeface="Arial MT"/>
              </a:rPr>
              <a:t>marco</a:t>
            </a:r>
            <a:r>
              <a:rPr lang="es-ES" sz="14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MT"/>
                <a:ea typeface="Arial MT"/>
                <a:cs typeface="Arial MT"/>
              </a:rPr>
              <a:t>legal,</a:t>
            </a:r>
            <a:r>
              <a:rPr lang="es-ES" sz="14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MT"/>
                <a:ea typeface="Arial MT"/>
                <a:cs typeface="Arial MT"/>
              </a:rPr>
              <a:t>la</a:t>
            </a:r>
            <a:r>
              <a:rPr lang="es-ES" sz="1400" spc="-8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MT"/>
                <a:ea typeface="Arial MT"/>
                <a:cs typeface="Arial MT"/>
              </a:rPr>
              <a:t>finalidad,</a:t>
            </a:r>
            <a:r>
              <a:rPr lang="es-ES" sz="14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MT"/>
                <a:ea typeface="Arial MT"/>
                <a:cs typeface="Arial MT"/>
              </a:rPr>
              <a:t>objetivos,</a:t>
            </a:r>
            <a:r>
              <a:rPr lang="es-ES" sz="14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MT"/>
                <a:ea typeface="Arial MT"/>
                <a:cs typeface="Arial MT"/>
              </a:rPr>
              <a:t>metas,</a:t>
            </a:r>
            <a:r>
              <a:rPr lang="es-ES" sz="14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MT"/>
                <a:ea typeface="Arial MT"/>
                <a:cs typeface="Arial MT"/>
              </a:rPr>
              <a:t>las</a:t>
            </a:r>
            <a:r>
              <a:rPr lang="es-ES" sz="14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MT"/>
                <a:ea typeface="Arial MT"/>
                <a:cs typeface="Arial MT"/>
              </a:rPr>
              <a:t>actividades,</a:t>
            </a:r>
            <a:r>
              <a:rPr lang="es-ES" sz="1400" spc="-3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MT"/>
                <a:ea typeface="Arial MT"/>
                <a:cs typeface="Arial MT"/>
              </a:rPr>
              <a:t>los responsables de su ejecución, las evidencias, así como los cuadros de</a:t>
            </a:r>
            <a:r>
              <a:rPr lang="es-ES" sz="14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MT"/>
                <a:ea typeface="Arial MT"/>
                <a:cs typeface="Arial MT"/>
              </a:rPr>
              <a:t>distribución, información necesaria para la distribución oportuna, suficiente y</a:t>
            </a:r>
            <a:r>
              <a:rPr lang="es-ES" sz="14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MT"/>
                <a:ea typeface="Arial MT"/>
                <a:cs typeface="Arial MT"/>
              </a:rPr>
              <a:t>pertinente</a:t>
            </a:r>
            <a:r>
              <a:rPr lang="es-ES" sz="14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MT"/>
                <a:ea typeface="Arial MT"/>
                <a:cs typeface="Arial MT"/>
              </a:rPr>
              <a:t>de</a:t>
            </a:r>
            <a:r>
              <a:rPr lang="es-ES" sz="14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MT"/>
                <a:ea typeface="Arial MT"/>
                <a:cs typeface="Arial MT"/>
              </a:rPr>
              <a:t>los</a:t>
            </a:r>
            <a:r>
              <a:rPr lang="es-ES" sz="14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MT"/>
                <a:ea typeface="Arial MT"/>
                <a:cs typeface="Arial MT"/>
              </a:rPr>
              <a:t>materiales</a:t>
            </a:r>
            <a:r>
              <a:rPr lang="es-ES" sz="14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MT"/>
                <a:ea typeface="Arial MT"/>
                <a:cs typeface="Arial MT"/>
              </a:rPr>
              <a:t>educativos</a:t>
            </a:r>
            <a:r>
              <a:rPr lang="es-ES" sz="14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MT"/>
                <a:ea typeface="Arial MT"/>
                <a:cs typeface="Arial MT"/>
              </a:rPr>
              <a:t>a</a:t>
            </a:r>
            <a:r>
              <a:rPr lang="es-ES" sz="14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MT"/>
                <a:ea typeface="Arial MT"/>
                <a:cs typeface="Arial MT"/>
              </a:rPr>
              <a:t>las</a:t>
            </a:r>
            <a:r>
              <a:rPr lang="es-ES" sz="14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MT"/>
                <a:ea typeface="Arial MT"/>
                <a:cs typeface="Arial MT"/>
              </a:rPr>
              <a:t>instituciones</a:t>
            </a:r>
            <a:r>
              <a:rPr lang="es-ES" sz="14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MT"/>
                <a:ea typeface="Arial MT"/>
                <a:cs typeface="Arial MT"/>
              </a:rPr>
              <a:t>y</a:t>
            </a:r>
            <a:r>
              <a:rPr lang="es-ES" sz="14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MT"/>
                <a:ea typeface="Arial MT"/>
                <a:cs typeface="Arial MT"/>
              </a:rPr>
              <a:t>programas</a:t>
            </a:r>
            <a:r>
              <a:rPr lang="es-ES" sz="14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MT"/>
                <a:ea typeface="Arial MT"/>
                <a:cs typeface="Arial MT"/>
              </a:rPr>
              <a:t>educativos</a:t>
            </a:r>
            <a:r>
              <a:rPr lang="es-ES" sz="1400" spc="-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MT"/>
                <a:ea typeface="Arial MT"/>
                <a:cs typeface="Arial MT"/>
              </a:rPr>
              <a:t>del ámbito.</a:t>
            </a:r>
            <a:endParaRPr lang="es-PE" sz="1400" dirty="0">
              <a:effectLst/>
              <a:latin typeface="Arial MT"/>
              <a:ea typeface="Arial MT"/>
              <a:cs typeface="Arial MT"/>
            </a:endParaRPr>
          </a:p>
          <a:p>
            <a:endParaRPr lang="es-PE" dirty="0"/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CDD80ED2-E6B7-862E-68EA-9A5A54BD889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6600" y="14147"/>
            <a:ext cx="686578" cy="892232"/>
          </a:xfrm>
          <a:prstGeom prst="rect">
            <a:avLst/>
          </a:prstGeom>
        </p:spPr>
      </p:pic>
      <p:pic>
        <p:nvPicPr>
          <p:cNvPr id="5" name="image9.jpeg">
            <a:extLst>
              <a:ext uri="{FF2B5EF4-FFF2-40B4-BE49-F238E27FC236}">
                <a16:creationId xmlns:a16="http://schemas.microsoft.com/office/drawing/2014/main" id="{A40B2AB8-3E72-D475-2154-359A592753D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333" y="287303"/>
            <a:ext cx="4290060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02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0FB3D-BB20-1774-544D-452E9A854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776728" cy="593558"/>
          </a:xfrm>
        </p:spPr>
        <p:txBody>
          <a:bodyPr>
            <a:noAutofit/>
          </a:bodyPr>
          <a:lstStyle/>
          <a:p>
            <a:pPr algn="ctr"/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DISTRIBUCIÓN LOCAL DE MATERIALES EDUCATIVOS IMPRESOS </a:t>
            </a:r>
            <a:r>
              <a:rPr lang="es-ES" sz="18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s-ES" sz="18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DOTACIÓN</a:t>
            </a:r>
            <a:r>
              <a:rPr lang="es-ES" sz="1800" b="1" u="sng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– EDUCACION PRIMARIA DEBA</a:t>
            </a:r>
            <a:endParaRPr lang="es-PE" sz="18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CDE660F-F130-F232-492A-C98345C170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429578"/>
              </p:ext>
            </p:extLst>
          </p:nvPr>
        </p:nvGraphicFramePr>
        <p:xfrm>
          <a:off x="452762" y="1526959"/>
          <a:ext cx="11141473" cy="47214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26588">
                  <a:extLst>
                    <a:ext uri="{9D8B030D-6E8A-4147-A177-3AD203B41FA5}">
                      <a16:colId xmlns:a16="http://schemas.microsoft.com/office/drawing/2014/main" val="464094145"/>
                    </a:ext>
                  </a:extLst>
                </a:gridCol>
                <a:gridCol w="1472743">
                  <a:extLst>
                    <a:ext uri="{9D8B030D-6E8A-4147-A177-3AD203B41FA5}">
                      <a16:colId xmlns:a16="http://schemas.microsoft.com/office/drawing/2014/main" val="2652699637"/>
                    </a:ext>
                  </a:extLst>
                </a:gridCol>
                <a:gridCol w="1981304">
                  <a:extLst>
                    <a:ext uri="{9D8B030D-6E8A-4147-A177-3AD203B41FA5}">
                      <a16:colId xmlns:a16="http://schemas.microsoft.com/office/drawing/2014/main" val="2311018404"/>
                    </a:ext>
                  </a:extLst>
                </a:gridCol>
                <a:gridCol w="626588">
                  <a:extLst>
                    <a:ext uri="{9D8B030D-6E8A-4147-A177-3AD203B41FA5}">
                      <a16:colId xmlns:a16="http://schemas.microsoft.com/office/drawing/2014/main" val="933821713"/>
                    </a:ext>
                  </a:extLst>
                </a:gridCol>
                <a:gridCol w="689074">
                  <a:extLst>
                    <a:ext uri="{9D8B030D-6E8A-4147-A177-3AD203B41FA5}">
                      <a16:colId xmlns:a16="http://schemas.microsoft.com/office/drawing/2014/main" val="650330200"/>
                    </a:ext>
                  </a:extLst>
                </a:gridCol>
                <a:gridCol w="626588">
                  <a:extLst>
                    <a:ext uri="{9D8B030D-6E8A-4147-A177-3AD203B41FA5}">
                      <a16:colId xmlns:a16="http://schemas.microsoft.com/office/drawing/2014/main" val="1790278581"/>
                    </a:ext>
                  </a:extLst>
                </a:gridCol>
                <a:gridCol w="626588">
                  <a:extLst>
                    <a:ext uri="{9D8B030D-6E8A-4147-A177-3AD203B41FA5}">
                      <a16:colId xmlns:a16="http://schemas.microsoft.com/office/drawing/2014/main" val="2606416682"/>
                    </a:ext>
                  </a:extLst>
                </a:gridCol>
                <a:gridCol w="561500">
                  <a:extLst>
                    <a:ext uri="{9D8B030D-6E8A-4147-A177-3AD203B41FA5}">
                      <a16:colId xmlns:a16="http://schemas.microsoft.com/office/drawing/2014/main" val="3453269747"/>
                    </a:ext>
                  </a:extLst>
                </a:gridCol>
                <a:gridCol w="561500">
                  <a:extLst>
                    <a:ext uri="{9D8B030D-6E8A-4147-A177-3AD203B41FA5}">
                      <a16:colId xmlns:a16="http://schemas.microsoft.com/office/drawing/2014/main" val="3562082485"/>
                    </a:ext>
                  </a:extLst>
                </a:gridCol>
                <a:gridCol w="561500">
                  <a:extLst>
                    <a:ext uri="{9D8B030D-6E8A-4147-A177-3AD203B41FA5}">
                      <a16:colId xmlns:a16="http://schemas.microsoft.com/office/drawing/2014/main" val="2270811529"/>
                    </a:ext>
                  </a:extLst>
                </a:gridCol>
                <a:gridCol w="561500">
                  <a:extLst>
                    <a:ext uri="{9D8B030D-6E8A-4147-A177-3AD203B41FA5}">
                      <a16:colId xmlns:a16="http://schemas.microsoft.com/office/drawing/2014/main" val="3961819081"/>
                    </a:ext>
                  </a:extLst>
                </a:gridCol>
                <a:gridCol w="561500">
                  <a:extLst>
                    <a:ext uri="{9D8B030D-6E8A-4147-A177-3AD203B41FA5}">
                      <a16:colId xmlns:a16="http://schemas.microsoft.com/office/drawing/2014/main" val="2972818008"/>
                    </a:ext>
                  </a:extLst>
                </a:gridCol>
                <a:gridCol w="561500">
                  <a:extLst>
                    <a:ext uri="{9D8B030D-6E8A-4147-A177-3AD203B41FA5}">
                      <a16:colId xmlns:a16="http://schemas.microsoft.com/office/drawing/2014/main" val="722470316"/>
                    </a:ext>
                  </a:extLst>
                </a:gridCol>
                <a:gridCol w="561500">
                  <a:extLst>
                    <a:ext uri="{9D8B030D-6E8A-4147-A177-3AD203B41FA5}">
                      <a16:colId xmlns:a16="http://schemas.microsoft.com/office/drawing/2014/main" val="776256346"/>
                    </a:ext>
                  </a:extLst>
                </a:gridCol>
                <a:gridCol w="561500">
                  <a:extLst>
                    <a:ext uri="{9D8B030D-6E8A-4147-A177-3AD203B41FA5}">
                      <a16:colId xmlns:a16="http://schemas.microsoft.com/office/drawing/2014/main" val="2065859227"/>
                    </a:ext>
                  </a:extLst>
                </a:gridCol>
              </a:tblGrid>
              <a:tr h="298992"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</a:pPr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29210" marR="11430" algn="ctr"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</a:rPr>
                        <a:t>CÓDIGO</a:t>
                      </a:r>
                      <a:r>
                        <a:rPr lang="es-ES" sz="400" spc="-20">
                          <a:effectLst/>
                        </a:rPr>
                        <a:t> </a:t>
                      </a:r>
                      <a:r>
                        <a:rPr lang="es-ES" sz="400">
                          <a:effectLst/>
                        </a:rPr>
                        <a:t>SIGA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</a:pPr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R="24765" algn="r"/>
                      <a:r>
                        <a:rPr lang="es-ES" sz="400">
                          <a:effectLst/>
                        </a:rPr>
                        <a:t>541100068756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</a:pPr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R="24130" algn="r"/>
                      <a:r>
                        <a:rPr lang="es-ES" sz="400">
                          <a:effectLst/>
                        </a:rPr>
                        <a:t>541100068817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</a:pPr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R="23495" algn="r"/>
                      <a:r>
                        <a:rPr lang="es-ES" sz="400">
                          <a:effectLst/>
                        </a:rPr>
                        <a:t>541100068759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</a:pPr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R="21590" algn="r"/>
                      <a:r>
                        <a:rPr lang="es-ES" sz="400">
                          <a:effectLst/>
                        </a:rPr>
                        <a:t>541100068814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</a:pPr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R="22225" algn="r"/>
                      <a:r>
                        <a:rPr lang="es-ES" sz="400">
                          <a:effectLst/>
                        </a:rPr>
                        <a:t>541100068813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</a:pPr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R="21590" algn="r"/>
                      <a:r>
                        <a:rPr lang="es-ES" sz="400">
                          <a:effectLst/>
                        </a:rPr>
                        <a:t>541100068755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</a:pPr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R="20955" algn="r"/>
                      <a:r>
                        <a:rPr lang="es-ES" sz="400">
                          <a:effectLst/>
                        </a:rPr>
                        <a:t>541100068833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</a:pPr>
                      <a:r>
                        <a:rPr lang="es-ES" sz="3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R="20320" algn="r"/>
                      <a:r>
                        <a:rPr lang="es-ES" sz="400">
                          <a:effectLst/>
                        </a:rPr>
                        <a:t>541100068834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42775008"/>
                  </a:ext>
                </a:extLst>
              </a:tr>
              <a:tr h="923395">
                <a:tc rowSpan="4"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spcBef>
                          <a:spcPts val="5"/>
                        </a:spcBef>
                      </a:pPr>
                      <a:r>
                        <a:rPr lang="es-ES" sz="4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71120" marR="59055" indent="81915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es-ES" sz="550">
                          <a:effectLst/>
                        </a:rPr>
                        <a:t>COD.</a:t>
                      </a:r>
                      <a:r>
                        <a:rPr lang="es-ES" sz="550" spc="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MODULAR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r>
                        <a:rPr lang="es-ES" sz="5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5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5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5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5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5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5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5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5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pPr marL="226695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s-ES" sz="550" spc="-5" dirty="0">
                          <a:effectLst/>
                        </a:rPr>
                        <a:t>NOMBRE.</a:t>
                      </a:r>
                      <a:r>
                        <a:rPr lang="es-ES" sz="550" spc="-30" dirty="0">
                          <a:effectLst/>
                        </a:rPr>
                        <a:t> </a:t>
                      </a:r>
                      <a:r>
                        <a:rPr lang="es-ES" sz="550" spc="-5" dirty="0">
                          <a:effectLst/>
                        </a:rPr>
                        <a:t>MODULAR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r>
                        <a:rPr lang="es-ES" sz="5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5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5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5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5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5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5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5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r>
                        <a:rPr lang="es-ES" sz="5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pPr marL="635000" marR="626745" algn="ct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s-ES" sz="550" dirty="0">
                          <a:effectLst/>
                        </a:rPr>
                        <a:t>Nivel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14795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es-ES" sz="550">
                          <a:effectLst/>
                        </a:rPr>
                        <a:t>Tipo</a:t>
                      </a:r>
                      <a:r>
                        <a:rPr lang="es-ES" sz="550" spc="-2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: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24765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s-ES" sz="550" spc="-5">
                          <a:effectLst/>
                        </a:rPr>
                        <a:t>Caracterización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120650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s-ES" sz="550">
                          <a:effectLst/>
                        </a:rPr>
                        <a:t>Ambito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80010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s-ES" sz="550">
                          <a:effectLst/>
                        </a:rPr>
                        <a:t>Forma</a:t>
                      </a:r>
                      <a:r>
                        <a:rPr lang="es-ES" sz="550" spc="-30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EIB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</a:pPr>
                      <a:r>
                        <a:rPr lang="es-ES" sz="7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13335">
                        <a:lnSpc>
                          <a:spcPct val="107000"/>
                        </a:lnSpc>
                      </a:pPr>
                      <a:r>
                        <a:rPr lang="es-ES" sz="550">
                          <a:effectLst/>
                        </a:rPr>
                        <a:t>Situaciones para construir</a:t>
                      </a:r>
                      <a:r>
                        <a:rPr lang="es-ES" sz="550" spc="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y resolver</a:t>
                      </a:r>
                      <a:r>
                        <a:rPr lang="es-ES" sz="550" spc="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Primer</a:t>
                      </a:r>
                      <a:r>
                        <a:rPr lang="es-ES" sz="550" spc="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grado -</a:t>
                      </a:r>
                      <a:r>
                        <a:rPr lang="es-ES" sz="550" spc="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Ciclo</a:t>
                      </a:r>
                      <a:r>
                        <a:rPr lang="es-ES" sz="550" spc="-110">
                          <a:effectLst/>
                        </a:rPr>
                        <a:t> </a:t>
                      </a:r>
                      <a:r>
                        <a:rPr lang="es-ES" sz="550" spc="-5">
                          <a:effectLst/>
                        </a:rPr>
                        <a:t>Inicial</a:t>
                      </a:r>
                      <a:r>
                        <a:rPr lang="es-ES" sz="550">
                          <a:effectLst/>
                        </a:rPr>
                        <a:t> </a:t>
                      </a:r>
                      <a:r>
                        <a:rPr lang="es-ES" sz="550" spc="-5">
                          <a:effectLst/>
                        </a:rPr>
                        <a:t>-</a:t>
                      </a:r>
                      <a:r>
                        <a:rPr lang="es-ES" sz="550">
                          <a:effectLst/>
                        </a:rPr>
                        <a:t> </a:t>
                      </a:r>
                      <a:r>
                        <a:rPr lang="es-ES" sz="550" spc="-5">
                          <a:effectLst/>
                        </a:rPr>
                        <a:t>Portafolio</a:t>
                      </a:r>
                      <a:r>
                        <a:rPr lang="es-ES" sz="550" spc="-10">
                          <a:effectLst/>
                        </a:rPr>
                        <a:t> </a:t>
                      </a:r>
                      <a:r>
                        <a:rPr lang="es-ES" sz="550" spc="-5">
                          <a:effectLst/>
                        </a:rPr>
                        <a:t>de</a:t>
                      </a:r>
                      <a:r>
                        <a:rPr lang="es-ES" sz="550" spc="-10">
                          <a:effectLst/>
                        </a:rPr>
                        <a:t> </a:t>
                      </a:r>
                      <a:r>
                        <a:rPr lang="es-ES" sz="550" spc="-5">
                          <a:effectLst/>
                        </a:rPr>
                        <a:t>evidencias -</a:t>
                      </a:r>
                      <a:r>
                        <a:rPr lang="es-ES" sz="550">
                          <a:effectLst/>
                        </a:rPr>
                        <a:t> </a:t>
                      </a:r>
                      <a:r>
                        <a:rPr lang="es-ES" sz="550" spc="-5">
                          <a:effectLst/>
                        </a:rPr>
                        <a:t>Matemática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 rowSpan="4"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</a:pPr>
                      <a:r>
                        <a:rPr lang="es-ES" sz="7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13335">
                        <a:lnSpc>
                          <a:spcPct val="107000"/>
                        </a:lnSpc>
                      </a:pPr>
                      <a:r>
                        <a:rPr lang="es-ES" sz="550" spc="-10">
                          <a:effectLst/>
                        </a:rPr>
                        <a:t>Situaciones</a:t>
                      </a:r>
                      <a:r>
                        <a:rPr lang="es-ES" sz="550" spc="-5">
                          <a:effectLst/>
                        </a:rPr>
                        <a:t> comunicativas Primer</a:t>
                      </a:r>
                      <a:r>
                        <a:rPr lang="es-ES" sz="550">
                          <a:effectLst/>
                        </a:rPr>
                        <a:t> </a:t>
                      </a:r>
                      <a:r>
                        <a:rPr lang="es-ES" sz="550" spc="-5">
                          <a:effectLst/>
                        </a:rPr>
                        <a:t>grado -</a:t>
                      </a:r>
                      <a:r>
                        <a:rPr lang="es-ES" sz="550">
                          <a:effectLst/>
                        </a:rPr>
                        <a:t> </a:t>
                      </a:r>
                      <a:r>
                        <a:rPr lang="es-ES" sz="550" spc="-5">
                          <a:effectLst/>
                        </a:rPr>
                        <a:t>Ciclo</a:t>
                      </a:r>
                      <a:r>
                        <a:rPr lang="es-ES" sz="550" spc="-10">
                          <a:effectLst/>
                        </a:rPr>
                        <a:t> </a:t>
                      </a:r>
                      <a:r>
                        <a:rPr lang="es-ES" sz="550" spc="-5">
                          <a:effectLst/>
                        </a:rPr>
                        <a:t>Inicial</a:t>
                      </a:r>
                      <a:r>
                        <a:rPr lang="es-ES" sz="550" spc="5">
                          <a:effectLst/>
                        </a:rPr>
                        <a:t> </a:t>
                      </a:r>
                      <a:r>
                        <a:rPr lang="es-ES" sz="550" spc="-5">
                          <a:effectLst/>
                        </a:rPr>
                        <a:t>-</a:t>
                      </a:r>
                      <a:r>
                        <a:rPr lang="es-ES" sz="550">
                          <a:effectLst/>
                        </a:rPr>
                        <a:t> </a:t>
                      </a:r>
                      <a:r>
                        <a:rPr lang="es-ES" sz="550" spc="-5">
                          <a:effectLst/>
                        </a:rPr>
                        <a:t>Portafolio</a:t>
                      </a:r>
                      <a:r>
                        <a:rPr lang="es-ES" sz="550" spc="-10">
                          <a:effectLst/>
                        </a:rPr>
                        <a:t> </a:t>
                      </a:r>
                      <a:r>
                        <a:rPr lang="es-ES" sz="550" spc="-5">
                          <a:effectLst/>
                        </a:rPr>
                        <a:t>de</a:t>
                      </a:r>
                      <a:r>
                        <a:rPr lang="es-ES" sz="550" spc="-10">
                          <a:effectLst/>
                        </a:rPr>
                        <a:t> </a:t>
                      </a:r>
                      <a:r>
                        <a:rPr lang="es-ES" sz="550" spc="-5">
                          <a:effectLst/>
                        </a:rPr>
                        <a:t>evidencias -</a:t>
                      </a:r>
                      <a:r>
                        <a:rPr lang="es-ES" sz="550">
                          <a:effectLst/>
                        </a:rPr>
                        <a:t> </a:t>
                      </a:r>
                      <a:r>
                        <a:rPr lang="es-ES" sz="550" spc="-5">
                          <a:effectLst/>
                        </a:rPr>
                        <a:t>Comunicación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 rowSpan="4"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</a:pPr>
                      <a:r>
                        <a:rPr lang="es-ES" sz="75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pPr marL="13335">
                        <a:lnSpc>
                          <a:spcPct val="107000"/>
                        </a:lnSpc>
                      </a:pPr>
                      <a:r>
                        <a:rPr lang="es-ES" sz="550" dirty="0">
                          <a:effectLst/>
                        </a:rPr>
                        <a:t>Situaciones</a:t>
                      </a:r>
                      <a:r>
                        <a:rPr lang="es-ES" sz="550" spc="35" dirty="0">
                          <a:effectLst/>
                        </a:rPr>
                        <a:t> </a:t>
                      </a:r>
                      <a:r>
                        <a:rPr lang="es-ES" sz="550" dirty="0">
                          <a:effectLst/>
                        </a:rPr>
                        <a:t>para</a:t>
                      </a:r>
                      <a:r>
                        <a:rPr lang="es-ES" sz="550" spc="30" dirty="0">
                          <a:effectLst/>
                        </a:rPr>
                        <a:t> </a:t>
                      </a:r>
                      <a:r>
                        <a:rPr lang="es-ES" sz="550" dirty="0">
                          <a:effectLst/>
                        </a:rPr>
                        <a:t>construir</a:t>
                      </a:r>
                      <a:r>
                        <a:rPr lang="es-ES" sz="550" spc="45" dirty="0">
                          <a:effectLst/>
                        </a:rPr>
                        <a:t> </a:t>
                      </a:r>
                      <a:r>
                        <a:rPr lang="es-ES" sz="550" dirty="0">
                          <a:effectLst/>
                        </a:rPr>
                        <a:t>y</a:t>
                      </a:r>
                      <a:r>
                        <a:rPr lang="es-ES" sz="550" spc="40" dirty="0">
                          <a:effectLst/>
                        </a:rPr>
                        <a:t> </a:t>
                      </a:r>
                      <a:r>
                        <a:rPr lang="es-ES" sz="550" dirty="0">
                          <a:effectLst/>
                        </a:rPr>
                        <a:t>resolver</a:t>
                      </a:r>
                      <a:r>
                        <a:rPr lang="es-ES" sz="550" spc="45" dirty="0">
                          <a:effectLst/>
                        </a:rPr>
                        <a:t> </a:t>
                      </a:r>
                      <a:r>
                        <a:rPr lang="es-ES" sz="550" dirty="0">
                          <a:effectLst/>
                        </a:rPr>
                        <a:t>Segundo</a:t>
                      </a:r>
                      <a:r>
                        <a:rPr lang="es-ES" sz="550" spc="30" dirty="0">
                          <a:effectLst/>
                        </a:rPr>
                        <a:t> </a:t>
                      </a:r>
                      <a:r>
                        <a:rPr lang="es-ES" sz="550" dirty="0">
                          <a:effectLst/>
                        </a:rPr>
                        <a:t>grado</a:t>
                      </a:r>
                      <a:r>
                        <a:rPr lang="es-ES" sz="550" spc="30" dirty="0">
                          <a:effectLst/>
                        </a:rPr>
                        <a:t> </a:t>
                      </a:r>
                      <a:r>
                        <a:rPr lang="es-ES" sz="550" dirty="0">
                          <a:effectLst/>
                        </a:rPr>
                        <a:t>-</a:t>
                      </a:r>
                      <a:r>
                        <a:rPr lang="es-ES" sz="550" spc="45" dirty="0">
                          <a:effectLst/>
                        </a:rPr>
                        <a:t> </a:t>
                      </a:r>
                      <a:r>
                        <a:rPr lang="es-ES" sz="550" dirty="0">
                          <a:effectLst/>
                        </a:rPr>
                        <a:t>Ciclo</a:t>
                      </a:r>
                      <a:r>
                        <a:rPr lang="es-ES" sz="550" spc="5" dirty="0">
                          <a:effectLst/>
                        </a:rPr>
                        <a:t> </a:t>
                      </a:r>
                      <a:r>
                        <a:rPr lang="es-ES" sz="550" spc="-5" dirty="0">
                          <a:effectLst/>
                        </a:rPr>
                        <a:t>Inicial</a:t>
                      </a:r>
                      <a:r>
                        <a:rPr lang="es-ES" sz="550" spc="-10" dirty="0">
                          <a:effectLst/>
                        </a:rPr>
                        <a:t> </a:t>
                      </a:r>
                      <a:r>
                        <a:rPr lang="es-ES" sz="550" dirty="0">
                          <a:effectLst/>
                        </a:rPr>
                        <a:t>-</a:t>
                      </a:r>
                      <a:r>
                        <a:rPr lang="es-ES" sz="550" spc="-5" dirty="0">
                          <a:effectLst/>
                        </a:rPr>
                        <a:t> </a:t>
                      </a:r>
                      <a:r>
                        <a:rPr lang="es-ES" sz="550" dirty="0">
                          <a:effectLst/>
                        </a:rPr>
                        <a:t>Portafolio</a:t>
                      </a:r>
                      <a:r>
                        <a:rPr lang="es-ES" sz="550" spc="-10" dirty="0">
                          <a:effectLst/>
                        </a:rPr>
                        <a:t> </a:t>
                      </a:r>
                      <a:r>
                        <a:rPr lang="es-ES" sz="550" dirty="0">
                          <a:effectLst/>
                        </a:rPr>
                        <a:t>de</a:t>
                      </a:r>
                      <a:r>
                        <a:rPr lang="es-ES" sz="550" spc="-15" dirty="0">
                          <a:effectLst/>
                        </a:rPr>
                        <a:t> </a:t>
                      </a:r>
                      <a:r>
                        <a:rPr lang="es-ES" sz="550" dirty="0">
                          <a:effectLst/>
                        </a:rPr>
                        <a:t>evidencias</a:t>
                      </a:r>
                      <a:r>
                        <a:rPr lang="es-ES" sz="550" spc="-10" dirty="0">
                          <a:effectLst/>
                        </a:rPr>
                        <a:t> </a:t>
                      </a:r>
                      <a:r>
                        <a:rPr lang="es-ES" sz="550" dirty="0">
                          <a:effectLst/>
                        </a:rPr>
                        <a:t>-</a:t>
                      </a:r>
                      <a:r>
                        <a:rPr lang="es-ES" sz="550" spc="-5" dirty="0">
                          <a:effectLst/>
                        </a:rPr>
                        <a:t> </a:t>
                      </a:r>
                      <a:r>
                        <a:rPr lang="es-ES" sz="550" dirty="0">
                          <a:effectLst/>
                        </a:rPr>
                        <a:t>Matemática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 rowSpan="4">
                  <a:txBody>
                    <a:bodyPr/>
                    <a:lstStyle/>
                    <a:p>
                      <a:pPr>
                        <a:spcBef>
                          <a:spcPts val="35"/>
                        </a:spcBef>
                      </a:pPr>
                      <a:r>
                        <a:rPr lang="es-ES" sz="75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</a:endParaRPr>
                    </a:p>
                    <a:p>
                      <a:pPr marL="13335">
                        <a:lnSpc>
                          <a:spcPct val="107000"/>
                        </a:lnSpc>
                      </a:pPr>
                      <a:r>
                        <a:rPr lang="es-ES" sz="550" spc="-10" dirty="0">
                          <a:effectLst/>
                        </a:rPr>
                        <a:t>Situaciones</a:t>
                      </a:r>
                      <a:r>
                        <a:rPr lang="es-ES" sz="550" dirty="0">
                          <a:effectLst/>
                        </a:rPr>
                        <a:t> </a:t>
                      </a:r>
                      <a:r>
                        <a:rPr lang="es-ES" sz="550" spc="-10" dirty="0">
                          <a:effectLst/>
                        </a:rPr>
                        <a:t>comunicativas</a:t>
                      </a:r>
                      <a:r>
                        <a:rPr lang="es-ES" sz="550" dirty="0">
                          <a:effectLst/>
                        </a:rPr>
                        <a:t> </a:t>
                      </a:r>
                      <a:r>
                        <a:rPr lang="es-ES" sz="550" spc="-5" dirty="0">
                          <a:effectLst/>
                        </a:rPr>
                        <a:t>Segundo</a:t>
                      </a:r>
                      <a:r>
                        <a:rPr lang="es-ES" sz="550" spc="-10" dirty="0">
                          <a:effectLst/>
                        </a:rPr>
                        <a:t> </a:t>
                      </a:r>
                      <a:r>
                        <a:rPr lang="es-ES" sz="550" spc="-5" dirty="0">
                          <a:effectLst/>
                        </a:rPr>
                        <a:t>grado -</a:t>
                      </a:r>
                      <a:r>
                        <a:rPr lang="es-ES" sz="550" spc="5" dirty="0">
                          <a:effectLst/>
                        </a:rPr>
                        <a:t> </a:t>
                      </a:r>
                      <a:r>
                        <a:rPr lang="es-ES" sz="550" spc="-5" dirty="0">
                          <a:effectLst/>
                        </a:rPr>
                        <a:t>Ciclo Inicial</a:t>
                      </a:r>
                      <a:r>
                        <a:rPr lang="es-ES" sz="550" spc="5" dirty="0">
                          <a:effectLst/>
                        </a:rPr>
                        <a:t> </a:t>
                      </a:r>
                      <a:r>
                        <a:rPr lang="es-ES" sz="550" spc="-5" dirty="0">
                          <a:effectLst/>
                        </a:rPr>
                        <a:t>-</a:t>
                      </a:r>
                      <a:r>
                        <a:rPr lang="es-ES" sz="550" dirty="0">
                          <a:effectLst/>
                        </a:rPr>
                        <a:t> Portafolio</a:t>
                      </a:r>
                      <a:r>
                        <a:rPr lang="es-ES" sz="550" spc="-15" dirty="0">
                          <a:effectLst/>
                        </a:rPr>
                        <a:t> </a:t>
                      </a:r>
                      <a:r>
                        <a:rPr lang="es-ES" sz="550" dirty="0">
                          <a:effectLst/>
                        </a:rPr>
                        <a:t>de</a:t>
                      </a:r>
                      <a:r>
                        <a:rPr lang="es-ES" sz="550" spc="-15" dirty="0">
                          <a:effectLst/>
                        </a:rPr>
                        <a:t> </a:t>
                      </a:r>
                      <a:r>
                        <a:rPr lang="es-ES" sz="550" dirty="0">
                          <a:effectLst/>
                        </a:rPr>
                        <a:t>evidencias</a:t>
                      </a:r>
                      <a:r>
                        <a:rPr lang="es-ES" sz="550" spc="-10" dirty="0">
                          <a:effectLst/>
                        </a:rPr>
                        <a:t> </a:t>
                      </a:r>
                      <a:r>
                        <a:rPr lang="es-ES" sz="550" dirty="0">
                          <a:effectLst/>
                        </a:rPr>
                        <a:t>-</a:t>
                      </a:r>
                      <a:r>
                        <a:rPr lang="es-ES" sz="550" spc="-5" dirty="0">
                          <a:effectLst/>
                        </a:rPr>
                        <a:t> </a:t>
                      </a:r>
                      <a:r>
                        <a:rPr lang="es-ES" sz="550" dirty="0">
                          <a:effectLst/>
                        </a:rPr>
                        <a:t>Comunicación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 rowSpan="4"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</a:pPr>
                      <a:r>
                        <a:rPr lang="es-ES" sz="7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13335">
                        <a:lnSpc>
                          <a:spcPct val="107000"/>
                        </a:lnSpc>
                      </a:pPr>
                      <a:r>
                        <a:rPr lang="es-ES" sz="550">
                          <a:effectLst/>
                        </a:rPr>
                        <a:t>Proyectos</a:t>
                      </a:r>
                      <a:r>
                        <a:rPr lang="es-ES" sz="550" spc="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de Aprendizaje Ciclo Inicial</a:t>
                      </a:r>
                      <a:r>
                        <a:rPr lang="es-ES" sz="550" spc="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-</a:t>
                      </a:r>
                      <a:r>
                        <a:rPr lang="es-ES" sz="550" spc="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Portafolio de</a:t>
                      </a:r>
                      <a:r>
                        <a:rPr lang="es-ES" sz="550" spc="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evidencias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 rowSpan="4"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</a:pPr>
                      <a:r>
                        <a:rPr lang="es-ES" sz="4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13335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550">
                          <a:effectLst/>
                        </a:rPr>
                        <a:t>Situaciones</a:t>
                      </a:r>
                      <a:r>
                        <a:rPr lang="es-ES" sz="550" spc="40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para</a:t>
                      </a:r>
                      <a:r>
                        <a:rPr lang="es-ES" sz="550" spc="40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aprender</a:t>
                      </a:r>
                      <a:r>
                        <a:rPr lang="es-ES" sz="550" spc="4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y</a:t>
                      </a:r>
                      <a:r>
                        <a:rPr lang="es-ES" sz="550" spc="4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construir</a:t>
                      </a:r>
                      <a:r>
                        <a:rPr lang="es-ES" sz="550" spc="50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experiencias</a:t>
                      </a:r>
                      <a:r>
                        <a:rPr lang="es-ES" sz="550" spc="4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Primer</a:t>
                      </a:r>
                      <a:r>
                        <a:rPr lang="es-ES" sz="550" spc="5">
                          <a:effectLst/>
                        </a:rPr>
                        <a:t> </a:t>
                      </a:r>
                      <a:r>
                        <a:rPr lang="es-ES" sz="550" spc="-5">
                          <a:effectLst/>
                        </a:rPr>
                        <a:t>grado - Ciclo Intermedio - Portafolio de evidencias </a:t>
                      </a:r>
                      <a:r>
                        <a:rPr lang="es-ES" sz="550">
                          <a:effectLst/>
                        </a:rPr>
                        <a:t>-</a:t>
                      </a:r>
                      <a:r>
                        <a:rPr lang="es-ES" sz="550" spc="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globalizado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 rowSpan="4"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</a:pPr>
                      <a:r>
                        <a:rPr lang="es-ES" sz="4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13335" marR="83185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550">
                          <a:effectLst/>
                        </a:rPr>
                        <a:t>Situaciones para aprender</a:t>
                      </a:r>
                      <a:r>
                        <a:rPr lang="es-ES" sz="550" spc="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y construir</a:t>
                      </a:r>
                      <a:r>
                        <a:rPr lang="es-ES" sz="550" spc="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experiencias</a:t>
                      </a:r>
                      <a:r>
                        <a:rPr lang="es-ES" sz="550" spc="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Segundo</a:t>
                      </a:r>
                      <a:r>
                        <a:rPr lang="es-ES" sz="550" spc="20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grado</a:t>
                      </a:r>
                      <a:r>
                        <a:rPr lang="es-ES" sz="550" spc="2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-</a:t>
                      </a:r>
                      <a:r>
                        <a:rPr lang="es-ES" sz="550" spc="3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Ciclo</a:t>
                      </a:r>
                      <a:r>
                        <a:rPr lang="es-ES" sz="550" spc="20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Intermedio</a:t>
                      </a:r>
                      <a:r>
                        <a:rPr lang="es-ES" sz="550" spc="2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-</a:t>
                      </a:r>
                      <a:r>
                        <a:rPr lang="es-ES" sz="550" spc="3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Portafolio</a:t>
                      </a:r>
                      <a:r>
                        <a:rPr lang="es-ES" sz="550" spc="20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de</a:t>
                      </a:r>
                      <a:r>
                        <a:rPr lang="es-ES" sz="550" spc="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evidencias</a:t>
                      </a:r>
                      <a:r>
                        <a:rPr lang="es-ES" sz="550" spc="-10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- globalizado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 rowSpan="4"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13335">
                        <a:lnSpc>
                          <a:spcPct val="107000"/>
                        </a:lnSpc>
                      </a:pPr>
                      <a:r>
                        <a:rPr lang="es-ES" sz="550">
                          <a:effectLst/>
                        </a:rPr>
                        <a:t>Situaciones</a:t>
                      </a:r>
                      <a:r>
                        <a:rPr lang="es-ES" sz="550" spc="40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para</a:t>
                      </a:r>
                      <a:r>
                        <a:rPr lang="es-ES" sz="550" spc="3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aprender</a:t>
                      </a:r>
                      <a:r>
                        <a:rPr lang="es-ES" sz="550" spc="50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y</a:t>
                      </a:r>
                      <a:r>
                        <a:rPr lang="es-ES" sz="550" spc="4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construir</a:t>
                      </a:r>
                      <a:r>
                        <a:rPr lang="es-ES" sz="550" spc="4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experiencias</a:t>
                      </a:r>
                      <a:r>
                        <a:rPr lang="es-ES" sz="550" spc="4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Tercer</a:t>
                      </a:r>
                      <a:r>
                        <a:rPr lang="es-ES" sz="550" spc="5">
                          <a:effectLst/>
                        </a:rPr>
                        <a:t> </a:t>
                      </a:r>
                      <a:r>
                        <a:rPr lang="es-ES" sz="550" spc="-5">
                          <a:effectLst/>
                        </a:rPr>
                        <a:t>grado - Ciclo Intermedio - Portafolio de evidencias </a:t>
                      </a:r>
                      <a:r>
                        <a:rPr lang="es-ES" sz="550">
                          <a:effectLst/>
                        </a:rPr>
                        <a:t>-</a:t>
                      </a:r>
                      <a:r>
                        <a:rPr lang="es-ES" sz="550" spc="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globalizado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extLst>
                  <a:ext uri="{0D108BD9-81ED-4DB2-BD59-A6C34878D82A}">
                    <a16:rowId xmlns:a16="http://schemas.microsoft.com/office/drawing/2014/main" val="3021054000"/>
                  </a:ext>
                </a:extLst>
              </a:tr>
              <a:tr h="18371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60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s-ES" sz="550">
                          <a:effectLst/>
                        </a:rPr>
                        <a:t>-Escolarizado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288342"/>
                  </a:ext>
                </a:extLst>
              </a:tr>
              <a:tr h="31940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9210" marR="17145" algn="ctr">
                        <a:lnSpc>
                          <a:spcPts val="665"/>
                        </a:lnSpc>
                        <a:spcAft>
                          <a:spcPts val="0"/>
                        </a:spcAft>
                      </a:pPr>
                      <a:r>
                        <a:rPr lang="es-ES" sz="550">
                          <a:effectLst/>
                        </a:rPr>
                        <a:t>-No</a:t>
                      </a:r>
                      <a:endParaRPr lang="es-PE" sz="1100">
                        <a:effectLst/>
                      </a:endParaRPr>
                    </a:p>
                    <a:p>
                      <a:pPr marL="29210" marR="19685" algn="ctr">
                        <a:lnSpc>
                          <a:spcPts val="50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s-ES" sz="550">
                          <a:effectLst/>
                        </a:rPr>
                        <a:t>Escolarizado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766064"/>
                  </a:ext>
                </a:extLst>
              </a:tr>
              <a:tr h="150096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118745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s-ES" sz="550">
                          <a:effectLst/>
                        </a:rPr>
                        <a:t>-Ambas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782863"/>
                  </a:ext>
                </a:extLst>
              </a:tr>
              <a:tr h="298992"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</a:pPr>
                      <a:r>
                        <a:rPr lang="es-ES" sz="4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29210" marR="12700" algn="ctr">
                        <a:lnSpc>
                          <a:spcPts val="580"/>
                        </a:lnSpc>
                        <a:spcAft>
                          <a:spcPts val="0"/>
                        </a:spcAft>
                      </a:pPr>
                      <a:r>
                        <a:rPr lang="es-ES" sz="550">
                          <a:effectLst/>
                        </a:rPr>
                        <a:t>308304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</a:pPr>
                      <a:r>
                        <a:rPr lang="es-ES" sz="4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15240">
                        <a:lnSpc>
                          <a:spcPts val="580"/>
                        </a:lnSpc>
                      </a:pPr>
                      <a:r>
                        <a:rPr lang="es-ES" sz="550" spc="-5">
                          <a:effectLst/>
                        </a:rPr>
                        <a:t>CEBA</a:t>
                      </a:r>
                      <a:r>
                        <a:rPr lang="es-ES" sz="550" spc="-25">
                          <a:effectLst/>
                        </a:rPr>
                        <a:t> </a:t>
                      </a:r>
                      <a:r>
                        <a:rPr lang="es-ES" sz="550" spc="-5">
                          <a:effectLst/>
                        </a:rPr>
                        <a:t>-</a:t>
                      </a:r>
                      <a:r>
                        <a:rPr lang="es-ES" sz="550" spc="-25">
                          <a:effectLst/>
                        </a:rPr>
                        <a:t> </a:t>
                      </a:r>
                      <a:r>
                        <a:rPr lang="es-ES" sz="550" spc="-5">
                          <a:effectLst/>
                        </a:rPr>
                        <a:t>41045</a:t>
                      </a:r>
                      <a:r>
                        <a:rPr lang="es-ES" sz="550" spc="-20">
                          <a:effectLst/>
                        </a:rPr>
                        <a:t> </a:t>
                      </a:r>
                      <a:r>
                        <a:rPr lang="es-ES" sz="550" spc="-5">
                          <a:effectLst/>
                        </a:rPr>
                        <a:t>CORAZON</a:t>
                      </a:r>
                      <a:r>
                        <a:rPr lang="es-ES" sz="550" spc="-2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DE</a:t>
                      </a:r>
                      <a:r>
                        <a:rPr lang="es-ES" sz="550" spc="-20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JESUS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</a:pPr>
                      <a:r>
                        <a:rPr lang="es-ES" sz="4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15240">
                        <a:lnSpc>
                          <a:spcPts val="580"/>
                        </a:lnSpc>
                      </a:pPr>
                      <a:r>
                        <a:rPr lang="es-ES" sz="550" spc="-5">
                          <a:effectLst/>
                        </a:rPr>
                        <a:t>Básica</a:t>
                      </a:r>
                      <a:r>
                        <a:rPr lang="es-ES" sz="550" spc="-20">
                          <a:effectLst/>
                        </a:rPr>
                        <a:t> </a:t>
                      </a:r>
                      <a:r>
                        <a:rPr lang="es-ES" sz="550" spc="-5">
                          <a:effectLst/>
                        </a:rPr>
                        <a:t>Alternativa</a:t>
                      </a:r>
                      <a:r>
                        <a:rPr lang="es-ES" sz="550" spc="-20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-</a:t>
                      </a:r>
                      <a:r>
                        <a:rPr lang="es-ES" sz="550" spc="-2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Inicial</a:t>
                      </a:r>
                      <a:r>
                        <a:rPr lang="es-ES" sz="550" spc="-20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e</a:t>
                      </a:r>
                      <a:r>
                        <a:rPr lang="es-ES" sz="550" spc="-30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Intermedio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</a:pPr>
                      <a:r>
                        <a:rPr lang="es-ES" sz="4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15240">
                        <a:lnSpc>
                          <a:spcPts val="580"/>
                        </a:lnSpc>
                      </a:pPr>
                      <a:r>
                        <a:rPr lang="es-ES" sz="550">
                          <a:effectLst/>
                        </a:rPr>
                        <a:t>Escolarizada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</a:pPr>
                      <a:r>
                        <a:rPr lang="es-ES" sz="4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15240">
                        <a:lnSpc>
                          <a:spcPts val="580"/>
                        </a:lnSpc>
                      </a:pPr>
                      <a:r>
                        <a:rPr lang="es-ES" sz="550">
                          <a:effectLst/>
                        </a:rPr>
                        <a:t>No</a:t>
                      </a:r>
                      <a:r>
                        <a:rPr lang="es-ES" sz="550" spc="-25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aplica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</a:pPr>
                      <a:r>
                        <a:rPr lang="es-ES" sz="4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15875">
                        <a:lnSpc>
                          <a:spcPts val="580"/>
                        </a:lnSpc>
                      </a:pPr>
                      <a:r>
                        <a:rPr lang="es-ES" sz="550">
                          <a:effectLst/>
                        </a:rPr>
                        <a:t>Urbana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</a:pPr>
                      <a:r>
                        <a:rPr lang="es-ES" sz="4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21590" algn="ctr">
                        <a:lnSpc>
                          <a:spcPts val="580"/>
                        </a:lnSpc>
                      </a:pPr>
                      <a:r>
                        <a:rPr lang="es-ES" sz="550">
                          <a:effectLst/>
                        </a:rPr>
                        <a:t>4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</a:pPr>
                      <a:r>
                        <a:rPr lang="es-ES" sz="4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22860" algn="ctr">
                        <a:lnSpc>
                          <a:spcPts val="580"/>
                        </a:lnSpc>
                      </a:pPr>
                      <a:r>
                        <a:rPr lang="es-ES" sz="550">
                          <a:effectLst/>
                        </a:rPr>
                        <a:t>4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</a:pPr>
                      <a:r>
                        <a:rPr lang="es-ES" sz="4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24130" algn="ctr">
                        <a:lnSpc>
                          <a:spcPts val="580"/>
                        </a:lnSpc>
                      </a:pPr>
                      <a:r>
                        <a:rPr lang="es-ES" sz="550">
                          <a:effectLst/>
                        </a:rPr>
                        <a:t>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</a:pPr>
                      <a:r>
                        <a:rPr lang="es-ES" sz="4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27305" algn="ctr">
                        <a:lnSpc>
                          <a:spcPts val="580"/>
                        </a:lnSpc>
                      </a:pPr>
                      <a:r>
                        <a:rPr lang="es-ES" sz="550">
                          <a:effectLst/>
                        </a:rPr>
                        <a:t>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</a:pPr>
                      <a:r>
                        <a:rPr lang="es-ES" sz="4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26035" algn="ctr">
                        <a:lnSpc>
                          <a:spcPts val="580"/>
                        </a:lnSpc>
                      </a:pPr>
                      <a:r>
                        <a:rPr lang="es-ES" sz="550">
                          <a:effectLst/>
                        </a:rPr>
                        <a:t>4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</a:pPr>
                      <a:r>
                        <a:rPr lang="es-ES" sz="4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28575" algn="ctr">
                        <a:lnSpc>
                          <a:spcPts val="580"/>
                        </a:lnSpc>
                      </a:pPr>
                      <a:r>
                        <a:rPr lang="es-ES" sz="550">
                          <a:effectLst/>
                        </a:rPr>
                        <a:t>4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</a:pPr>
                      <a:r>
                        <a:rPr lang="es-ES" sz="4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29845" algn="ctr">
                        <a:lnSpc>
                          <a:spcPts val="580"/>
                        </a:lnSpc>
                      </a:pPr>
                      <a:r>
                        <a:rPr lang="es-ES" sz="550">
                          <a:effectLst/>
                        </a:rPr>
                        <a:t>4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</a:pPr>
                      <a:r>
                        <a:rPr lang="es-ES" sz="4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31115" algn="ctr">
                        <a:lnSpc>
                          <a:spcPts val="580"/>
                        </a:lnSpc>
                      </a:pPr>
                      <a:r>
                        <a:rPr lang="es-ES" sz="550">
                          <a:effectLst/>
                        </a:rPr>
                        <a:t>4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03827736"/>
                  </a:ext>
                </a:extLst>
              </a:tr>
              <a:tr h="298992"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</a:pPr>
                      <a:r>
                        <a:rPr lang="es-ES" sz="4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16510" algn="ctr">
                        <a:lnSpc>
                          <a:spcPts val="580"/>
                        </a:lnSpc>
                      </a:pPr>
                      <a:r>
                        <a:rPr lang="es-ES" sz="550">
                          <a:effectLst/>
                        </a:rPr>
                        <a:t>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>
                          <a:effectLst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5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</a:pPr>
                      <a:r>
                        <a:rPr lang="es-ES" sz="4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88900">
                        <a:lnSpc>
                          <a:spcPts val="580"/>
                        </a:lnSpc>
                      </a:pPr>
                      <a:r>
                        <a:rPr lang="es-ES" sz="550">
                          <a:effectLst/>
                        </a:rPr>
                        <a:t>ALMACEN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</a:pPr>
                      <a:r>
                        <a:rPr lang="es-ES" sz="4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21590" algn="ctr">
                        <a:lnSpc>
                          <a:spcPts val="580"/>
                        </a:lnSpc>
                      </a:pPr>
                      <a:r>
                        <a:rPr lang="es-ES" sz="55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</a:pPr>
                      <a:r>
                        <a:rPr lang="es-ES" sz="4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22860" algn="ctr">
                        <a:lnSpc>
                          <a:spcPts val="580"/>
                        </a:lnSpc>
                      </a:pPr>
                      <a:r>
                        <a:rPr lang="es-ES" sz="55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</a:pPr>
                      <a:r>
                        <a:rPr lang="es-ES" sz="4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24130" algn="ctr">
                        <a:lnSpc>
                          <a:spcPts val="580"/>
                        </a:lnSpc>
                      </a:pPr>
                      <a:r>
                        <a:rPr lang="es-ES" sz="55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</a:pPr>
                      <a:r>
                        <a:rPr lang="es-ES" sz="4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27305" algn="ctr">
                        <a:lnSpc>
                          <a:spcPts val="580"/>
                        </a:lnSpc>
                      </a:pPr>
                      <a:r>
                        <a:rPr lang="es-ES" sz="55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</a:pPr>
                      <a:r>
                        <a:rPr lang="es-ES" sz="4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26035" algn="ctr">
                        <a:lnSpc>
                          <a:spcPts val="580"/>
                        </a:lnSpc>
                      </a:pPr>
                      <a:r>
                        <a:rPr lang="es-ES" sz="55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</a:pPr>
                      <a:r>
                        <a:rPr lang="es-ES" sz="4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28575" algn="ctr">
                        <a:lnSpc>
                          <a:spcPts val="580"/>
                        </a:lnSpc>
                      </a:pPr>
                      <a:r>
                        <a:rPr lang="es-ES" sz="55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</a:pPr>
                      <a:r>
                        <a:rPr lang="es-ES" sz="4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29845" algn="ctr">
                        <a:lnSpc>
                          <a:spcPts val="580"/>
                        </a:lnSpc>
                      </a:pPr>
                      <a:r>
                        <a:rPr lang="es-ES" sz="55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</a:pPr>
                      <a:r>
                        <a:rPr lang="es-ES" sz="4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31115" algn="ctr">
                        <a:lnSpc>
                          <a:spcPts val="580"/>
                        </a:lnSpc>
                      </a:pPr>
                      <a:r>
                        <a:rPr lang="es-ES" sz="55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66495515"/>
                  </a:ext>
                </a:extLst>
              </a:tr>
              <a:tr h="298992">
                <a:tc rowSpan="3" gridSpan="7"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</a:pPr>
                      <a:r>
                        <a:rPr lang="es-ES" sz="45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 marL="3967480"/>
                      <a:r>
                        <a:rPr lang="es-ES" sz="550">
                          <a:effectLst/>
                        </a:rPr>
                        <a:t>TOTAL</a:t>
                      </a:r>
                      <a:endParaRPr lang="es-PE" sz="1100">
                        <a:effectLst/>
                      </a:endParaRPr>
                    </a:p>
                    <a:p>
                      <a:pPr marL="3967480" marR="177165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s-ES" sz="550">
                          <a:effectLst/>
                        </a:rPr>
                        <a:t>PRECIO</a:t>
                      </a:r>
                      <a:r>
                        <a:rPr lang="es-ES" sz="550" spc="10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UNITARIO</a:t>
                      </a:r>
                      <a:r>
                        <a:rPr lang="es-ES" sz="550" spc="-110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PRECIO</a:t>
                      </a:r>
                      <a:r>
                        <a:rPr lang="es-ES" sz="550" spc="-20">
                          <a:effectLst/>
                        </a:rPr>
                        <a:t> </a:t>
                      </a:r>
                      <a:r>
                        <a:rPr lang="es-ES" sz="550">
                          <a:effectLst/>
                        </a:rPr>
                        <a:t>TOTAL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625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625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625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4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625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4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5" algn="ctr">
                        <a:lnSpc>
                          <a:spcPts val="625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ts val="625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625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ts val="625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85743426"/>
                  </a:ext>
                </a:extLst>
              </a:tr>
              <a:tr h="298992">
                <a:tc gridSpan="7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625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0.43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625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0.53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ts val="625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0.43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625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0.53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625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0.33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625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0.56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625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0.56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5" algn="r">
                        <a:lnSpc>
                          <a:spcPts val="625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0.56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6206052"/>
                  </a:ext>
                </a:extLst>
              </a:tr>
              <a:tr h="298992">
                <a:tc gridSpan="7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625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2.15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625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2.63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ts val="625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1.72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625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2.11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625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1.67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625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2.80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625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2.80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5" algn="r">
                        <a:lnSpc>
                          <a:spcPts val="625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2.80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89382718"/>
                  </a:ext>
                </a:extLst>
              </a:tr>
            </a:tbl>
          </a:graphicData>
        </a:graphic>
      </p:graphicFrame>
      <p:pic>
        <p:nvPicPr>
          <p:cNvPr id="5" name="image1.png">
            <a:extLst>
              <a:ext uri="{FF2B5EF4-FFF2-40B4-BE49-F238E27FC236}">
                <a16:creationId xmlns:a16="http://schemas.microsoft.com/office/drawing/2014/main" id="{6BA6B4BE-BC96-071C-E47F-34AE5C4BDE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6600" y="14147"/>
            <a:ext cx="686578" cy="892232"/>
          </a:xfrm>
          <a:prstGeom prst="rect">
            <a:avLst/>
          </a:prstGeom>
        </p:spPr>
      </p:pic>
      <p:pic>
        <p:nvPicPr>
          <p:cNvPr id="6" name="image9.jpeg">
            <a:extLst>
              <a:ext uri="{FF2B5EF4-FFF2-40B4-BE49-F238E27FC236}">
                <a16:creationId xmlns:a16="http://schemas.microsoft.com/office/drawing/2014/main" id="{18205B6B-4603-ACD0-B2B9-5AAE561A76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333" y="287303"/>
            <a:ext cx="4290060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41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0FB3D-BB20-1774-544D-452E9A854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776728" cy="593558"/>
          </a:xfrm>
        </p:spPr>
        <p:txBody>
          <a:bodyPr>
            <a:noAutofit/>
          </a:bodyPr>
          <a:lstStyle/>
          <a:p>
            <a:pPr algn="ctr"/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DISTRIBUCIÓN LOCAL DE MATERIALES EDUCATIVOS IMPRESOS </a:t>
            </a:r>
            <a:r>
              <a:rPr lang="es-ES" sz="18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s-ES" sz="18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DOTACIÓN</a:t>
            </a:r>
            <a:r>
              <a:rPr lang="es-ES" sz="1800" b="1" u="sng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– EDUCACION SEGUNDARIA </a:t>
            </a:r>
            <a:endParaRPr lang="es-PE" sz="1800" dirty="0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DE1C88E8-A6ED-4D20-9FF4-46A74E5A71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303082"/>
              </p:ext>
            </p:extLst>
          </p:nvPr>
        </p:nvGraphicFramePr>
        <p:xfrm>
          <a:off x="470517" y="1367161"/>
          <a:ext cx="11159506" cy="48028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490">
                  <a:extLst>
                    <a:ext uri="{9D8B030D-6E8A-4147-A177-3AD203B41FA5}">
                      <a16:colId xmlns:a16="http://schemas.microsoft.com/office/drawing/2014/main" val="1893758421"/>
                    </a:ext>
                  </a:extLst>
                </a:gridCol>
                <a:gridCol w="531405">
                  <a:extLst>
                    <a:ext uri="{9D8B030D-6E8A-4147-A177-3AD203B41FA5}">
                      <a16:colId xmlns:a16="http://schemas.microsoft.com/office/drawing/2014/main" val="3823496610"/>
                    </a:ext>
                  </a:extLst>
                </a:gridCol>
                <a:gridCol w="1227063">
                  <a:extLst>
                    <a:ext uri="{9D8B030D-6E8A-4147-A177-3AD203B41FA5}">
                      <a16:colId xmlns:a16="http://schemas.microsoft.com/office/drawing/2014/main" val="325231171"/>
                    </a:ext>
                  </a:extLst>
                </a:gridCol>
                <a:gridCol w="753629">
                  <a:extLst>
                    <a:ext uri="{9D8B030D-6E8A-4147-A177-3AD203B41FA5}">
                      <a16:colId xmlns:a16="http://schemas.microsoft.com/office/drawing/2014/main" val="3933752378"/>
                    </a:ext>
                  </a:extLst>
                </a:gridCol>
                <a:gridCol w="753629">
                  <a:extLst>
                    <a:ext uri="{9D8B030D-6E8A-4147-A177-3AD203B41FA5}">
                      <a16:colId xmlns:a16="http://schemas.microsoft.com/office/drawing/2014/main" val="2458111600"/>
                    </a:ext>
                  </a:extLst>
                </a:gridCol>
                <a:gridCol w="753629">
                  <a:extLst>
                    <a:ext uri="{9D8B030D-6E8A-4147-A177-3AD203B41FA5}">
                      <a16:colId xmlns:a16="http://schemas.microsoft.com/office/drawing/2014/main" val="276282827"/>
                    </a:ext>
                  </a:extLst>
                </a:gridCol>
                <a:gridCol w="753629">
                  <a:extLst>
                    <a:ext uri="{9D8B030D-6E8A-4147-A177-3AD203B41FA5}">
                      <a16:colId xmlns:a16="http://schemas.microsoft.com/office/drawing/2014/main" val="3977542224"/>
                    </a:ext>
                  </a:extLst>
                </a:gridCol>
                <a:gridCol w="753629">
                  <a:extLst>
                    <a:ext uri="{9D8B030D-6E8A-4147-A177-3AD203B41FA5}">
                      <a16:colId xmlns:a16="http://schemas.microsoft.com/office/drawing/2014/main" val="1189088931"/>
                    </a:ext>
                  </a:extLst>
                </a:gridCol>
                <a:gridCol w="753629">
                  <a:extLst>
                    <a:ext uri="{9D8B030D-6E8A-4147-A177-3AD203B41FA5}">
                      <a16:colId xmlns:a16="http://schemas.microsoft.com/office/drawing/2014/main" val="4258696997"/>
                    </a:ext>
                  </a:extLst>
                </a:gridCol>
                <a:gridCol w="753629">
                  <a:extLst>
                    <a:ext uri="{9D8B030D-6E8A-4147-A177-3AD203B41FA5}">
                      <a16:colId xmlns:a16="http://schemas.microsoft.com/office/drawing/2014/main" val="917538808"/>
                    </a:ext>
                  </a:extLst>
                </a:gridCol>
                <a:gridCol w="753629">
                  <a:extLst>
                    <a:ext uri="{9D8B030D-6E8A-4147-A177-3AD203B41FA5}">
                      <a16:colId xmlns:a16="http://schemas.microsoft.com/office/drawing/2014/main" val="3908317997"/>
                    </a:ext>
                  </a:extLst>
                </a:gridCol>
                <a:gridCol w="753629">
                  <a:extLst>
                    <a:ext uri="{9D8B030D-6E8A-4147-A177-3AD203B41FA5}">
                      <a16:colId xmlns:a16="http://schemas.microsoft.com/office/drawing/2014/main" val="162116063"/>
                    </a:ext>
                  </a:extLst>
                </a:gridCol>
                <a:gridCol w="753629">
                  <a:extLst>
                    <a:ext uri="{9D8B030D-6E8A-4147-A177-3AD203B41FA5}">
                      <a16:colId xmlns:a16="http://schemas.microsoft.com/office/drawing/2014/main" val="255112974"/>
                    </a:ext>
                  </a:extLst>
                </a:gridCol>
                <a:gridCol w="753629">
                  <a:extLst>
                    <a:ext uri="{9D8B030D-6E8A-4147-A177-3AD203B41FA5}">
                      <a16:colId xmlns:a16="http://schemas.microsoft.com/office/drawing/2014/main" val="2130189831"/>
                    </a:ext>
                  </a:extLst>
                </a:gridCol>
                <a:gridCol w="753629">
                  <a:extLst>
                    <a:ext uri="{9D8B030D-6E8A-4147-A177-3AD203B41FA5}">
                      <a16:colId xmlns:a16="http://schemas.microsoft.com/office/drawing/2014/main" val="1600296715"/>
                    </a:ext>
                  </a:extLst>
                </a:gridCol>
              </a:tblGrid>
              <a:tr h="136964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N°</a:t>
                      </a:r>
                      <a:endParaRPr lang="es-PE" sz="800" b="1" i="0" u="none" strike="noStrike">
                        <a:solidFill>
                          <a:srgbClr val="E7E6E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CÓDIGO MODULAR</a:t>
                      </a:r>
                      <a:endParaRPr lang="es-PE" sz="800" b="1" i="0" u="none" strike="noStrike">
                        <a:solidFill>
                          <a:srgbClr val="E7E6E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NOMBRE DE LA INSTITUCION EDUCATIVA</a:t>
                      </a:r>
                      <a:endParaRPr lang="es-ES" sz="800" b="1" i="0" u="none" strike="noStrike">
                        <a:solidFill>
                          <a:srgbClr val="E7E6E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FICHAS DE APRENDIZAJE DE COMUNICACIÓN 1</a:t>
                      </a:r>
                      <a:endParaRPr lang="es-ES" sz="800" b="1" i="0" u="none" strike="noStrike">
                        <a:solidFill>
                          <a:srgbClr val="E7E6E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Fichas de trabajo (lengua originaria como L2) de Comunicación del 1° de Secundaria - Quechua Collao</a:t>
                      </a:r>
                      <a:endParaRPr lang="es-ES" sz="800" b="1" i="0" u="none" strike="noStrike">
                        <a:solidFill>
                          <a:srgbClr val="E7E6E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FICHAS DE APRENDIZAJE DE COMUNICACIÓN 2</a:t>
                      </a:r>
                      <a:endParaRPr lang="es-ES" sz="800" b="1" i="0" u="none" strike="noStrike">
                        <a:solidFill>
                          <a:srgbClr val="E7E6E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Fichas de trabajo (lengua originaria como L2) de Comunicación del 2° de Secundaria - Quechua Collao</a:t>
                      </a:r>
                      <a:endParaRPr lang="es-ES" sz="800" b="1" i="0" u="none" strike="noStrike">
                        <a:solidFill>
                          <a:srgbClr val="E7E6E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FICHAS DE APRENDIZAJE DE COMUNICACIÓN 3</a:t>
                      </a:r>
                      <a:endParaRPr lang="es-ES" sz="800" b="1" i="0" u="none" strike="noStrike">
                        <a:solidFill>
                          <a:srgbClr val="E7E6E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FICHAS DE APRENDIZAJE DE COMUNICACIÓN 4</a:t>
                      </a:r>
                      <a:endParaRPr lang="es-ES" sz="800" b="1" i="0" u="none" strike="noStrike">
                        <a:solidFill>
                          <a:srgbClr val="E7E6E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FICHAS DE APRENDIZAJE DE COMUNICACIÓN 5</a:t>
                      </a:r>
                      <a:endParaRPr lang="es-ES" sz="800" b="1" i="0" u="none" strike="noStrike">
                        <a:solidFill>
                          <a:srgbClr val="E7E6E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FICHAS DE MATEMÁTICA 1</a:t>
                      </a:r>
                      <a:endParaRPr lang="es-PE" sz="800" b="1" i="0" u="none" strike="noStrike">
                        <a:solidFill>
                          <a:srgbClr val="E7E6E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FICHAS DE MATEMÁTICA 2</a:t>
                      </a:r>
                      <a:endParaRPr lang="es-PE" sz="800" b="1" i="0" u="none" strike="noStrike">
                        <a:solidFill>
                          <a:srgbClr val="E7E6E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FICHAS DE MATEMÁTICA 3</a:t>
                      </a:r>
                      <a:endParaRPr lang="es-PE" sz="800" b="1" i="0" u="none" strike="noStrike">
                        <a:solidFill>
                          <a:srgbClr val="E7E6E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FICHAS DE MATEMÁTICA 4</a:t>
                      </a:r>
                      <a:endParaRPr lang="es-PE" sz="800" b="1" i="0" u="none" strike="noStrike">
                        <a:solidFill>
                          <a:srgbClr val="E7E6E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FICHAS DE MATEMÁTICA 5</a:t>
                      </a:r>
                      <a:endParaRPr lang="es-PE" sz="800" b="1" i="0" u="none" strike="noStrike">
                        <a:solidFill>
                          <a:srgbClr val="E7E6E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vert="vert270" anchor="ctr"/>
                </a:tc>
                <a:extLst>
                  <a:ext uri="{0D108BD9-81ED-4DB2-BD59-A6C34878D82A}">
                    <a16:rowId xmlns:a16="http://schemas.microsoft.com/office/drawing/2014/main" val="4087191363"/>
                  </a:ext>
                </a:extLst>
              </a:tr>
              <a:tr h="1670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309286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SAN LUIS GONZAGA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47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39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45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47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39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45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extLst>
                  <a:ext uri="{0D108BD9-81ED-4DB2-BD59-A6C34878D82A}">
                    <a16:rowId xmlns:a16="http://schemas.microsoft.com/office/drawing/2014/main" val="1164468644"/>
                  </a:ext>
                </a:extLst>
              </a:tr>
              <a:tr h="1670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309419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CORAZON DE MARIA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51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50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43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51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50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43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extLst>
                  <a:ext uri="{0D108BD9-81ED-4DB2-BD59-A6C34878D82A}">
                    <a16:rowId xmlns:a16="http://schemas.microsoft.com/office/drawing/2014/main" val="3298776856"/>
                  </a:ext>
                </a:extLst>
              </a:tr>
              <a:tr h="1670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3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518373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JORGE BASADRE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15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25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15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25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extLst>
                  <a:ext uri="{0D108BD9-81ED-4DB2-BD59-A6C34878D82A}">
                    <a16:rowId xmlns:a16="http://schemas.microsoft.com/office/drawing/2014/main" val="3224110607"/>
                  </a:ext>
                </a:extLst>
              </a:tr>
              <a:tr h="3273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579763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SAN JUAN BAUTISTA DE SALAMANCA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13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13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extLst>
                  <a:ext uri="{0D108BD9-81ED-4DB2-BD59-A6C34878D82A}">
                    <a16:rowId xmlns:a16="http://schemas.microsoft.com/office/drawing/2014/main" val="579221854"/>
                  </a:ext>
                </a:extLst>
              </a:tr>
              <a:tr h="1670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5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591404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40446 MIGUEL GRAU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43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36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31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43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36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31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extLst>
                  <a:ext uri="{0D108BD9-81ED-4DB2-BD59-A6C34878D82A}">
                    <a16:rowId xmlns:a16="http://schemas.microsoft.com/office/drawing/2014/main" val="3316758575"/>
                  </a:ext>
                </a:extLst>
              </a:tr>
              <a:tr h="2930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6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612440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ANDRES AVELINO CACERES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31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34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27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31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34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27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extLst>
                  <a:ext uri="{0D108BD9-81ED-4DB2-BD59-A6C34878D82A}">
                    <a16:rowId xmlns:a16="http://schemas.microsoft.com/office/drawing/2014/main" val="4065636732"/>
                  </a:ext>
                </a:extLst>
              </a:tr>
              <a:tr h="3273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7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613067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41511 LIBERTADORES DE AMERICA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30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38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30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38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extLst>
                  <a:ext uri="{0D108BD9-81ED-4DB2-BD59-A6C34878D82A}">
                    <a16:rowId xmlns:a16="http://schemas.microsoft.com/office/drawing/2014/main" val="2479083096"/>
                  </a:ext>
                </a:extLst>
              </a:tr>
              <a:tr h="3273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8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712620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40432 VICTOR RAUL HAYA DE LA TORRE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8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8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8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8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extLst>
                  <a:ext uri="{0D108BD9-81ED-4DB2-BD59-A6C34878D82A}">
                    <a16:rowId xmlns:a16="http://schemas.microsoft.com/office/drawing/2014/main" val="4222165451"/>
                  </a:ext>
                </a:extLst>
              </a:tr>
              <a:tr h="3273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9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891556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40430 JOSE SIMEON TEJEDA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3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7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8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3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7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8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extLst>
                  <a:ext uri="{0D108BD9-81ED-4DB2-BD59-A6C34878D82A}">
                    <a16:rowId xmlns:a16="http://schemas.microsoft.com/office/drawing/2014/main" val="1205248663"/>
                  </a:ext>
                </a:extLst>
              </a:tr>
              <a:tr h="1670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891580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PIUCA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17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17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extLst>
                  <a:ext uri="{0D108BD9-81ED-4DB2-BD59-A6C34878D82A}">
                    <a16:rowId xmlns:a16="http://schemas.microsoft.com/office/drawing/2014/main" val="2092214391"/>
                  </a:ext>
                </a:extLst>
              </a:tr>
              <a:tr h="1670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11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1328277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40426 JOSE OLAYA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15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15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8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15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8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extLst>
                  <a:ext uri="{0D108BD9-81ED-4DB2-BD59-A6C34878D82A}">
                    <a16:rowId xmlns:a16="http://schemas.microsoft.com/office/drawing/2014/main" val="658097675"/>
                  </a:ext>
                </a:extLst>
              </a:tr>
              <a:tr h="3273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12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AREA DE GESTIÓN PEDAGÓGICA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extLst>
                  <a:ext uri="{0D108BD9-81ED-4DB2-BD59-A6C34878D82A}">
                    <a16:rowId xmlns:a16="http://schemas.microsoft.com/office/drawing/2014/main" val="3525016444"/>
                  </a:ext>
                </a:extLst>
              </a:tr>
              <a:tr h="1670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13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ALMACEN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7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5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5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13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7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5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13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7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extLst>
                  <a:ext uri="{0D108BD9-81ED-4DB2-BD59-A6C34878D82A}">
                    <a16:rowId xmlns:a16="http://schemas.microsoft.com/office/drawing/2014/main" val="1009509566"/>
                  </a:ext>
                </a:extLst>
              </a:tr>
              <a:tr h="1670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14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1754506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SAN CRISTOBAL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17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17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extLst>
                  <a:ext uri="{0D108BD9-81ED-4DB2-BD59-A6C34878D82A}">
                    <a16:rowId xmlns:a16="http://schemas.microsoft.com/office/drawing/2014/main" val="773230842"/>
                  </a:ext>
                </a:extLst>
              </a:tr>
              <a:tr h="1670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15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1759117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40684 SAN JOSE OBRERO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30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27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30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27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22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9" marR="5689" marT="5689" marB="0" anchor="ctr"/>
                </a:tc>
                <a:extLst>
                  <a:ext uri="{0D108BD9-81ED-4DB2-BD59-A6C34878D82A}">
                    <a16:rowId xmlns:a16="http://schemas.microsoft.com/office/drawing/2014/main" val="633322203"/>
                  </a:ext>
                </a:extLst>
              </a:tr>
            </a:tbl>
          </a:graphicData>
        </a:graphic>
      </p:graphicFrame>
      <p:pic>
        <p:nvPicPr>
          <p:cNvPr id="8" name="image1.png">
            <a:extLst>
              <a:ext uri="{FF2B5EF4-FFF2-40B4-BE49-F238E27FC236}">
                <a16:creationId xmlns:a16="http://schemas.microsoft.com/office/drawing/2014/main" id="{6F34E0A9-6332-487B-B613-ACF3A467C5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6600" y="14147"/>
            <a:ext cx="686578" cy="892232"/>
          </a:xfrm>
          <a:prstGeom prst="rect">
            <a:avLst/>
          </a:prstGeom>
        </p:spPr>
      </p:pic>
      <p:pic>
        <p:nvPicPr>
          <p:cNvPr id="9" name="image9.jpeg">
            <a:extLst>
              <a:ext uri="{FF2B5EF4-FFF2-40B4-BE49-F238E27FC236}">
                <a16:creationId xmlns:a16="http://schemas.microsoft.com/office/drawing/2014/main" id="{10BF7FE6-CFEC-4D41-A71D-F50AB83B2D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333" y="287303"/>
            <a:ext cx="4290060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34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0FB3D-BB20-1774-544D-452E9A854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776728" cy="593558"/>
          </a:xfrm>
        </p:spPr>
        <p:txBody>
          <a:bodyPr>
            <a:normAutofit fontScale="90000"/>
          </a:bodyPr>
          <a:lstStyle/>
          <a:p>
            <a:br>
              <a:rPr lang="es-P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F0CE08-909A-D30A-6EA2-18F11E933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03159"/>
            <a:ext cx="10776729" cy="4838204"/>
          </a:xfrm>
        </p:spPr>
        <p:txBody>
          <a:bodyPr>
            <a:normAutofit/>
          </a:bodyPr>
          <a:lstStyle/>
          <a:p>
            <a:endParaRPr lang="es-PE" sz="6000" dirty="0">
              <a:latin typeface="Arial Narrow" panose="020B0606020202030204" pitchFamily="34" charset="0"/>
            </a:endParaRPr>
          </a:p>
          <a:p>
            <a:r>
              <a:rPr lang="es-PE" sz="6000" dirty="0">
                <a:latin typeface="Arial Narrow" panose="020B0606020202030204" pitchFamily="34" charset="0"/>
              </a:rPr>
              <a:t>Gracias……………….</a:t>
            </a:r>
          </a:p>
          <a:p>
            <a:endParaRPr lang="es-PE" dirty="0"/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64CB996F-28DF-6032-26DB-A32518A0A1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6600" y="14147"/>
            <a:ext cx="686578" cy="892232"/>
          </a:xfrm>
          <a:prstGeom prst="rect">
            <a:avLst/>
          </a:prstGeom>
        </p:spPr>
      </p:pic>
      <p:pic>
        <p:nvPicPr>
          <p:cNvPr id="5" name="image9.jpeg">
            <a:extLst>
              <a:ext uri="{FF2B5EF4-FFF2-40B4-BE49-F238E27FC236}">
                <a16:creationId xmlns:a16="http://schemas.microsoft.com/office/drawing/2014/main" id="{B3776FD1-A15D-105B-10D9-0565F58EB6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333" y="287303"/>
            <a:ext cx="4290060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6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0FB3D-BB20-1774-544D-452E9A854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776728" cy="59355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DISTRIBUCIÓN LOCAL DE MATERIALES EDUCATIVOS IMPRESOS </a:t>
            </a:r>
            <a:r>
              <a:rPr lang="es-ES" sz="20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s-ES" sz="20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DOTACIÓN</a:t>
            </a:r>
            <a:r>
              <a:rPr lang="es-ES" sz="2000" b="1" u="sng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</a:t>
            </a:r>
            <a:br>
              <a:rPr lang="es-P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F0CE08-909A-D30A-6EA2-18F11E933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03159"/>
            <a:ext cx="10776729" cy="4838204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SzPts val="1200"/>
              <a:buNone/>
              <a:tabLst>
                <a:tab pos="668020" algn="l"/>
                <a:tab pos="668655" algn="l"/>
              </a:tabLst>
            </a:pPr>
            <a:r>
              <a:rPr lang="es-ES" sz="1200" b="1" dirty="0">
                <a:latin typeface="Arial" panose="020B0604020202020204" pitchFamily="34" charset="0"/>
                <a:ea typeface="Arial" panose="020B0604020202020204" pitchFamily="34" charset="0"/>
              </a:rPr>
              <a:t>III.	</a:t>
            </a:r>
            <a:r>
              <a:rPr lang="es-ES" sz="15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MARCO</a:t>
            </a:r>
            <a:r>
              <a:rPr lang="es-ES" sz="1500" b="1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15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LEGAL</a:t>
            </a:r>
            <a:endParaRPr lang="es-PE" sz="15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s-ES" sz="15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 </a:t>
            </a:r>
            <a:endParaRPr lang="es-PE" sz="1500" dirty="0">
              <a:effectLst/>
              <a:latin typeface="Arial MT"/>
              <a:ea typeface="Arial MT"/>
              <a:cs typeface="Arial MT"/>
            </a:endParaRPr>
          </a:p>
          <a:p>
            <a:pPr marL="742950" lvl="1" indent="-285750">
              <a:buSzPts val="1200"/>
              <a:buFont typeface="Arial MT"/>
              <a:buAutoNum type="arabicPeriod"/>
              <a:tabLst>
                <a:tab pos="1117600" algn="l"/>
                <a:tab pos="1118235" algn="l"/>
              </a:tabLst>
            </a:pP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Constitución</a:t>
            </a:r>
            <a:r>
              <a:rPr lang="es-ES" sz="15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Política</a:t>
            </a:r>
            <a:r>
              <a:rPr lang="es-ES" sz="15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del</a:t>
            </a:r>
            <a:r>
              <a:rPr lang="es-ES" sz="1500" spc="-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Perú</a:t>
            </a:r>
            <a:endParaRPr lang="es-PE" sz="1500" dirty="0">
              <a:effectLst/>
              <a:latin typeface="Arial MT"/>
              <a:ea typeface="Arial MT"/>
              <a:cs typeface="Arial MT"/>
            </a:endParaRPr>
          </a:p>
          <a:p>
            <a:pPr marL="742950" lvl="1" indent="-285750">
              <a:spcBef>
                <a:spcPts val="110"/>
              </a:spcBef>
              <a:spcAft>
                <a:spcPts val="0"/>
              </a:spcAft>
              <a:buSzPts val="1200"/>
              <a:buFont typeface="Arial MT"/>
              <a:buAutoNum type="arabicPeriod"/>
              <a:tabLst>
                <a:tab pos="1117600" algn="l"/>
                <a:tab pos="1118235" algn="l"/>
              </a:tabLst>
            </a:pP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Ley</a:t>
            </a:r>
            <a:r>
              <a:rPr lang="es-ES" sz="1500" spc="2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 err="1">
                <a:effectLst/>
                <a:latin typeface="Arial MT"/>
                <a:ea typeface="Arial MT"/>
                <a:cs typeface="Arial MT"/>
              </a:rPr>
              <a:t>N°</a:t>
            </a:r>
            <a:r>
              <a:rPr lang="es-ES" sz="1500" spc="4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28044,</a:t>
            </a:r>
            <a:r>
              <a:rPr lang="es-ES" sz="1500" spc="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Ley</a:t>
            </a:r>
            <a:r>
              <a:rPr lang="es-ES" sz="1500" spc="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General</a:t>
            </a:r>
            <a:r>
              <a:rPr lang="es-ES" sz="1500" spc="4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de</a:t>
            </a:r>
            <a:r>
              <a:rPr lang="es-ES" sz="1500" spc="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Educación</a:t>
            </a:r>
            <a:r>
              <a:rPr lang="es-ES" sz="1500" spc="5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y</a:t>
            </a:r>
            <a:r>
              <a:rPr lang="es-ES" sz="1500" spc="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su</a:t>
            </a:r>
            <a:r>
              <a:rPr lang="es-ES" sz="1500" spc="4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reglamento</a:t>
            </a:r>
            <a:r>
              <a:rPr lang="es-ES" sz="1500" spc="5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aprobado</a:t>
            </a:r>
            <a:r>
              <a:rPr lang="es-ES" sz="1500" spc="4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por</a:t>
            </a:r>
            <a:r>
              <a:rPr lang="es-PE" sz="1500" dirty="0"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D.S.</a:t>
            </a:r>
            <a:r>
              <a:rPr lang="es-ES" sz="15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 err="1">
                <a:effectLst/>
                <a:latin typeface="Arial MT"/>
                <a:ea typeface="Arial MT"/>
                <a:cs typeface="Arial MT"/>
              </a:rPr>
              <a:t>N°</a:t>
            </a:r>
            <a:r>
              <a:rPr lang="es-ES" sz="1500" spc="-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011-2012-ED,</a:t>
            </a:r>
            <a:r>
              <a:rPr lang="es-ES" sz="1500" spc="-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así</a:t>
            </a:r>
            <a:r>
              <a:rPr lang="es-ES" sz="15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como</a:t>
            </a:r>
            <a:r>
              <a:rPr lang="es-ES" sz="15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sus</a:t>
            </a:r>
            <a:r>
              <a:rPr lang="es-ES" sz="1500" spc="-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respectivas</a:t>
            </a:r>
            <a:r>
              <a:rPr lang="es-ES" sz="1500" spc="-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modificaciones.</a:t>
            </a:r>
            <a:endParaRPr lang="es-PE" sz="1500" dirty="0">
              <a:effectLst/>
              <a:latin typeface="Arial MT"/>
              <a:ea typeface="Arial MT"/>
              <a:cs typeface="Arial MT"/>
            </a:endParaRPr>
          </a:p>
          <a:p>
            <a:pPr marL="742950" lvl="1" indent="-285750">
              <a:spcBef>
                <a:spcPts val="110"/>
              </a:spcBef>
              <a:spcAft>
                <a:spcPts val="0"/>
              </a:spcAft>
              <a:buSzPts val="1200"/>
              <a:buFont typeface="Arial MT"/>
              <a:buAutoNum type="arabicPeriod"/>
              <a:tabLst>
                <a:tab pos="1117600" algn="l"/>
                <a:tab pos="1118235" algn="l"/>
              </a:tabLst>
            </a:pP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Ley</a:t>
            </a:r>
            <a:r>
              <a:rPr lang="es-ES" sz="1500" spc="-2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 err="1">
                <a:effectLst/>
                <a:latin typeface="Arial MT"/>
                <a:ea typeface="Arial MT"/>
                <a:cs typeface="Arial MT"/>
              </a:rPr>
              <a:t>N°</a:t>
            </a:r>
            <a:r>
              <a:rPr lang="es-ES" sz="1500" spc="-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027783,</a:t>
            </a:r>
            <a:r>
              <a:rPr lang="es-ES" sz="15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Ley</a:t>
            </a:r>
            <a:r>
              <a:rPr lang="es-ES" sz="1500" spc="-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de</a:t>
            </a:r>
            <a:r>
              <a:rPr lang="es-ES" sz="15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Bases</a:t>
            </a:r>
            <a:r>
              <a:rPr lang="es-ES" sz="1500" spc="-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de</a:t>
            </a:r>
            <a:r>
              <a:rPr lang="es-ES" sz="1500" spc="-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la</a:t>
            </a:r>
            <a:r>
              <a:rPr lang="es-ES" sz="1500" spc="-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Descentralización.</a:t>
            </a:r>
          </a:p>
          <a:p>
            <a:pPr marL="742950" lvl="1" indent="-285750" algn="just">
              <a:spcBef>
                <a:spcPts val="460"/>
              </a:spcBef>
              <a:spcAft>
                <a:spcPts val="0"/>
              </a:spcAft>
              <a:buSzPts val="1200"/>
              <a:buFont typeface="Arial MT"/>
              <a:buAutoNum type="arabicPeriod"/>
              <a:tabLst>
                <a:tab pos="1118235" algn="l"/>
              </a:tabLst>
            </a:pP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Ley</a:t>
            </a:r>
            <a:r>
              <a:rPr lang="es-ES" sz="1500" spc="-2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 err="1">
                <a:effectLst/>
                <a:latin typeface="Arial MT"/>
                <a:ea typeface="Arial MT"/>
                <a:cs typeface="Arial MT"/>
              </a:rPr>
              <a:t>N°</a:t>
            </a:r>
            <a:r>
              <a:rPr lang="es-ES" sz="15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027867,</a:t>
            </a:r>
            <a:r>
              <a:rPr lang="es-ES" sz="15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Ley</a:t>
            </a:r>
            <a:r>
              <a:rPr lang="es-ES" sz="1500" spc="-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orgánica</a:t>
            </a:r>
            <a:r>
              <a:rPr lang="es-ES" sz="15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de</a:t>
            </a:r>
            <a:r>
              <a:rPr lang="es-ES" sz="15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gobiernos</a:t>
            </a:r>
            <a:r>
              <a:rPr lang="es-ES" sz="15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regionales.</a:t>
            </a:r>
            <a:endParaRPr lang="es-PE" sz="1500" dirty="0">
              <a:effectLst/>
              <a:latin typeface="Arial MT"/>
              <a:ea typeface="Arial MT"/>
              <a:cs typeface="Arial MT"/>
            </a:endParaRPr>
          </a:p>
          <a:p>
            <a:pPr marL="742950" marR="657225" lvl="1" indent="-285750" algn="just">
              <a:lnSpc>
                <a:spcPct val="107000"/>
              </a:lnSpc>
              <a:spcBef>
                <a:spcPts val="105"/>
              </a:spcBef>
              <a:spcAft>
                <a:spcPts val="0"/>
              </a:spcAft>
              <a:buSzPts val="1200"/>
              <a:buFont typeface="Arial MT"/>
              <a:buAutoNum type="arabicPeriod"/>
              <a:tabLst>
                <a:tab pos="1118235" algn="l"/>
              </a:tabLst>
            </a:pP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Ley </a:t>
            </a:r>
            <a:r>
              <a:rPr lang="es-ES" sz="1500" dirty="0" err="1">
                <a:effectLst/>
                <a:latin typeface="Arial MT"/>
                <a:ea typeface="Arial MT"/>
                <a:cs typeface="Arial MT"/>
              </a:rPr>
              <a:t>N°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 028988, Ley que declara a la Educación Básica Regular como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servicio</a:t>
            </a:r>
            <a:r>
              <a:rPr lang="es-ES" sz="1500" spc="-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público esencial.</a:t>
            </a:r>
            <a:endParaRPr lang="es-PE" sz="1500" dirty="0">
              <a:effectLst/>
              <a:latin typeface="Arial MT"/>
              <a:ea typeface="Arial MT"/>
              <a:cs typeface="Arial MT"/>
            </a:endParaRPr>
          </a:p>
          <a:p>
            <a:pPr marL="742950" marR="661035" lvl="1" indent="-285750" algn="just">
              <a:lnSpc>
                <a:spcPct val="107000"/>
              </a:lnSpc>
              <a:spcAft>
                <a:spcPts val="0"/>
              </a:spcAft>
              <a:buSzPts val="1200"/>
              <a:buFont typeface="Arial MT"/>
              <a:buAutoNum type="arabicPeriod"/>
              <a:tabLst>
                <a:tab pos="1118235" algn="l"/>
              </a:tabLst>
            </a:pP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Ley </a:t>
            </a:r>
            <a:r>
              <a:rPr lang="es-ES" sz="1500" dirty="0" err="1">
                <a:effectLst/>
                <a:latin typeface="Arial MT"/>
                <a:ea typeface="Arial MT"/>
                <a:cs typeface="Arial MT"/>
              </a:rPr>
              <a:t>N°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 31638, Ley de presupuesto del sector público para el año fiscal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2023.</a:t>
            </a:r>
            <a:endParaRPr lang="es-PE" sz="1500" dirty="0">
              <a:effectLst/>
              <a:latin typeface="Arial MT"/>
              <a:ea typeface="Arial MT"/>
              <a:cs typeface="Arial MT"/>
            </a:endParaRPr>
          </a:p>
          <a:p>
            <a:pPr marL="742950" lvl="1" indent="-285750" algn="just">
              <a:lnSpc>
                <a:spcPts val="1375"/>
              </a:lnSpc>
              <a:buSzPts val="1200"/>
              <a:buFont typeface="Arial MT"/>
              <a:buAutoNum type="arabicPeriod"/>
              <a:tabLst>
                <a:tab pos="1118235" algn="l"/>
              </a:tabLst>
            </a:pP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Ley</a:t>
            </a:r>
            <a:r>
              <a:rPr lang="es-ES" sz="1500" spc="-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 err="1">
                <a:effectLst/>
                <a:latin typeface="Arial MT"/>
                <a:ea typeface="Arial MT"/>
                <a:cs typeface="Arial MT"/>
              </a:rPr>
              <a:t>N°</a:t>
            </a:r>
            <a:r>
              <a:rPr lang="es-ES" sz="1500" spc="-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030225,</a:t>
            </a:r>
            <a:r>
              <a:rPr lang="es-ES" sz="15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Ley</a:t>
            </a:r>
            <a:r>
              <a:rPr lang="es-ES" sz="15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de</a:t>
            </a:r>
            <a:r>
              <a:rPr lang="es-ES" sz="15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contrataciones</a:t>
            </a:r>
            <a:r>
              <a:rPr lang="es-ES" sz="1500" spc="-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del</a:t>
            </a:r>
            <a:r>
              <a:rPr lang="es-ES" sz="1500" spc="-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Estado</a:t>
            </a:r>
            <a:r>
              <a:rPr lang="es-ES" sz="15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2019</a:t>
            </a:r>
            <a:endParaRPr lang="es-PE" sz="1500" dirty="0">
              <a:effectLst/>
              <a:latin typeface="Arial MT"/>
              <a:ea typeface="Arial MT"/>
              <a:cs typeface="Arial MT"/>
            </a:endParaRPr>
          </a:p>
          <a:p>
            <a:pPr marL="742950" marR="659130" lvl="1" indent="-285750" algn="just">
              <a:lnSpc>
                <a:spcPct val="107000"/>
              </a:lnSpc>
              <a:spcBef>
                <a:spcPts val="120"/>
              </a:spcBef>
              <a:spcAft>
                <a:spcPts val="0"/>
              </a:spcAft>
              <a:buSzPts val="1200"/>
              <a:buFont typeface="Arial MT"/>
              <a:buAutoNum type="arabicPeriod"/>
              <a:tabLst>
                <a:tab pos="1118235" algn="l"/>
              </a:tabLst>
            </a:pPr>
            <a:r>
              <a:rPr lang="es-ES" sz="1500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Arial MT"/>
                <a:ea typeface="Arial MT"/>
                <a:cs typeface="Arial MT"/>
              </a:rPr>
              <a:t>Resolución Ministerial </a:t>
            </a:r>
            <a:r>
              <a:rPr lang="es-ES" sz="1500" dirty="0" err="1">
                <a:solidFill>
                  <a:schemeClr val="tx1"/>
                </a:solidFill>
                <a:effectLst/>
                <a:highlight>
                  <a:srgbClr val="00FFFF"/>
                </a:highlight>
                <a:latin typeface="Arial MT"/>
                <a:ea typeface="Arial MT"/>
                <a:cs typeface="Arial MT"/>
              </a:rPr>
              <a:t>N°</a:t>
            </a:r>
            <a:r>
              <a:rPr lang="es-ES" sz="1500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Arial MT"/>
                <a:ea typeface="Arial MT"/>
                <a:cs typeface="Arial MT"/>
              </a:rPr>
              <a:t> 543-2013-ED, que aprueba la norma técnica</a:t>
            </a:r>
            <a:r>
              <a:rPr lang="es-ES" sz="1500" spc="5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Arial MT"/>
                <a:ea typeface="Arial MT"/>
                <a:cs typeface="Arial MT"/>
              </a:rPr>
              <a:t>denominada “Normas y procedimientos para la gestión del proceso de</a:t>
            </a:r>
            <a:r>
              <a:rPr lang="es-ES" sz="1500" spc="5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Arial MT"/>
                <a:ea typeface="Arial MT"/>
                <a:cs typeface="Arial MT"/>
              </a:rPr>
              <a:t>distribución de materiales y recursos educativos para las instituciones y</a:t>
            </a:r>
            <a:r>
              <a:rPr lang="es-ES" sz="1500" spc="5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Arial MT"/>
                <a:ea typeface="Arial MT"/>
                <a:cs typeface="Arial MT"/>
              </a:rPr>
              <a:t>programas</a:t>
            </a:r>
            <a:r>
              <a:rPr lang="es-ES" sz="1500" spc="-15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Arial MT"/>
                <a:ea typeface="Arial MT"/>
                <a:cs typeface="Arial MT"/>
              </a:rPr>
              <a:t>educativos</a:t>
            </a:r>
            <a:r>
              <a:rPr lang="es-ES" sz="1500" spc="-5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Arial MT"/>
                <a:ea typeface="Arial MT"/>
                <a:cs typeface="Arial MT"/>
              </a:rPr>
              <a:t>públicos</a:t>
            </a:r>
            <a:r>
              <a:rPr lang="es-ES" sz="1500" spc="-5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Arial MT"/>
                <a:ea typeface="Arial MT"/>
                <a:cs typeface="Arial MT"/>
              </a:rPr>
              <a:t>y</a:t>
            </a:r>
            <a:r>
              <a:rPr lang="es-ES" sz="1500" spc="-15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Arial MT"/>
                <a:ea typeface="Arial MT"/>
                <a:cs typeface="Arial MT"/>
              </a:rPr>
              <a:t>centros</a:t>
            </a:r>
            <a:r>
              <a:rPr lang="es-ES" sz="1500" spc="-5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Arial MT"/>
                <a:ea typeface="Arial MT"/>
                <a:cs typeface="Arial MT"/>
              </a:rPr>
              <a:t>de</a:t>
            </a:r>
            <a:r>
              <a:rPr lang="es-ES" sz="1500" spc="-5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Arial MT"/>
                <a:ea typeface="Arial MT"/>
                <a:cs typeface="Arial MT"/>
              </a:rPr>
              <a:t>recursos</a:t>
            </a:r>
            <a:r>
              <a:rPr lang="es-ES" sz="1500" spc="-5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Arial MT"/>
                <a:ea typeface="Arial MT"/>
                <a:cs typeface="Arial MT"/>
              </a:rPr>
              <a:t>educativos</a:t>
            </a:r>
            <a:r>
              <a:rPr lang="es-ES" sz="150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highlight>
                  <a:srgbClr val="00FFFF"/>
                </a:highlight>
                <a:latin typeface="Arial MT"/>
                <a:ea typeface="Arial MT"/>
                <a:cs typeface="Arial MT"/>
              </a:rPr>
              <a:t>”.</a:t>
            </a:r>
            <a:endParaRPr lang="es-PE" sz="1500" dirty="0">
              <a:solidFill>
                <a:schemeClr val="bg2">
                  <a:lumMod val="40000"/>
                  <a:lumOff val="60000"/>
                </a:schemeClr>
              </a:solidFill>
              <a:effectLst/>
              <a:highlight>
                <a:srgbClr val="00FFFF"/>
              </a:highlight>
              <a:latin typeface="Arial MT"/>
              <a:ea typeface="Arial MT"/>
              <a:cs typeface="Arial MT"/>
            </a:endParaRPr>
          </a:p>
          <a:p>
            <a:pPr marL="742950" marR="659130" lvl="1" indent="-285750" algn="just">
              <a:lnSpc>
                <a:spcPct val="107000"/>
              </a:lnSpc>
              <a:spcAft>
                <a:spcPts val="0"/>
              </a:spcAft>
              <a:buSzPts val="1200"/>
              <a:buFont typeface="Arial MT"/>
              <a:buAutoNum type="arabicPeriod"/>
              <a:tabLst>
                <a:tab pos="1118235" algn="l"/>
              </a:tabLst>
            </a:pP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Resolución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Ministerial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 err="1">
                <a:effectLst/>
                <a:latin typeface="Arial MT"/>
                <a:ea typeface="Arial MT"/>
                <a:cs typeface="Arial MT"/>
              </a:rPr>
              <a:t>N°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645-2016-MINEDU,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norma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que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modifica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artículos</a:t>
            </a:r>
            <a:r>
              <a:rPr lang="es-ES" sz="1500" spc="-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de la</a:t>
            </a:r>
            <a:r>
              <a:rPr lang="es-ES" sz="15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Resolución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Ministerial </a:t>
            </a:r>
            <a:r>
              <a:rPr lang="es-ES" sz="1500" dirty="0" err="1">
                <a:effectLst/>
                <a:latin typeface="Arial MT"/>
                <a:ea typeface="Arial MT"/>
                <a:cs typeface="Arial MT"/>
              </a:rPr>
              <a:t>N°</a:t>
            </a:r>
            <a:r>
              <a:rPr lang="es-ES" sz="1500" spc="-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543-2013-ED.</a:t>
            </a:r>
            <a:endParaRPr lang="es-PE" sz="1500" dirty="0">
              <a:effectLst/>
              <a:latin typeface="Arial MT"/>
              <a:ea typeface="Arial MT"/>
              <a:cs typeface="Arial MT"/>
            </a:endParaRPr>
          </a:p>
          <a:p>
            <a:pPr marL="742950" marR="659130" lvl="1" indent="-285750" algn="just">
              <a:lnSpc>
                <a:spcPct val="107000"/>
              </a:lnSpc>
              <a:spcAft>
                <a:spcPts val="0"/>
              </a:spcAft>
              <a:buSzPts val="1200"/>
              <a:buFont typeface="Arial MT"/>
              <a:buAutoNum type="arabicPeriod"/>
              <a:tabLst>
                <a:tab pos="1118235" algn="l"/>
              </a:tabLst>
            </a:pP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Resolución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Ministerial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 err="1">
                <a:effectLst/>
                <a:latin typeface="Arial MT"/>
                <a:ea typeface="Arial MT"/>
                <a:cs typeface="Arial MT"/>
              </a:rPr>
              <a:t>N°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008-2019-MINEDU,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que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aprueba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la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norma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técnica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denominada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“Norma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que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regula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la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gestión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de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materiales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educativos impresos y concretos de educación básica, en estado de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obsoletos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y/o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en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desuso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que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se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encuentren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en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los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almacenes</a:t>
            </a:r>
            <a:r>
              <a:rPr lang="es-ES" sz="1500" spc="-3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correspondientes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a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las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Unidades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Ejecutoras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del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MINEDU,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de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las</a:t>
            </a:r>
            <a:r>
              <a:rPr lang="es-ES" sz="15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DRE/GRE</a:t>
            </a:r>
            <a:r>
              <a:rPr lang="es-ES" sz="1500" spc="-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y</a:t>
            </a:r>
            <a:r>
              <a:rPr lang="es-ES" sz="15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500" dirty="0">
                <a:effectLst/>
                <a:latin typeface="Arial MT"/>
                <a:ea typeface="Arial MT"/>
                <a:cs typeface="Arial MT"/>
              </a:rPr>
              <a:t>UGEL.</a:t>
            </a:r>
            <a:endParaRPr lang="es-PE" sz="1500" dirty="0">
              <a:effectLst/>
              <a:latin typeface="Arial MT"/>
              <a:ea typeface="Arial MT"/>
              <a:cs typeface="Arial MT"/>
            </a:endParaRPr>
          </a:p>
          <a:p>
            <a:pPr marL="457200" lvl="1" indent="0">
              <a:spcBef>
                <a:spcPts val="110"/>
              </a:spcBef>
              <a:spcAft>
                <a:spcPts val="0"/>
              </a:spcAft>
              <a:buSzPts val="1200"/>
              <a:buNone/>
              <a:tabLst>
                <a:tab pos="1117600" algn="l"/>
                <a:tab pos="1118235" algn="l"/>
              </a:tabLst>
            </a:pPr>
            <a:endParaRPr lang="es-PE" sz="1100" dirty="0">
              <a:effectLst/>
              <a:latin typeface="Arial MT"/>
              <a:ea typeface="Arial MT"/>
              <a:cs typeface="Arial MT"/>
            </a:endParaRPr>
          </a:p>
          <a:p>
            <a:endParaRPr lang="es-PE" dirty="0"/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2E5A10E8-18AE-A632-49F1-CF30D2F324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6600" y="14147"/>
            <a:ext cx="686578" cy="892232"/>
          </a:xfrm>
          <a:prstGeom prst="rect">
            <a:avLst/>
          </a:prstGeom>
        </p:spPr>
      </p:pic>
      <p:pic>
        <p:nvPicPr>
          <p:cNvPr id="5" name="image9.jpeg">
            <a:extLst>
              <a:ext uri="{FF2B5EF4-FFF2-40B4-BE49-F238E27FC236}">
                <a16:creationId xmlns:a16="http://schemas.microsoft.com/office/drawing/2014/main" id="{ECF6DAA9-AF37-EF68-6CF6-84C2BDC02C4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333" y="287303"/>
            <a:ext cx="4290060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3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0FB3D-BB20-1774-544D-452E9A854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776728" cy="59355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DISTRIBUCIÓN LOCAL DE MATERIALES EDUCATIVOS IMPRESOS </a:t>
            </a:r>
            <a:r>
              <a:rPr lang="es-ES" sz="20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s-ES" sz="20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DOTACIÓN</a:t>
            </a:r>
            <a:r>
              <a:rPr lang="es-ES" sz="2000" b="1" u="sng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</a:t>
            </a:r>
            <a:br>
              <a:rPr lang="es-P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F0CE08-909A-D30A-6EA2-18F11E933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03159"/>
            <a:ext cx="10776729" cy="4838204"/>
          </a:xfrm>
        </p:spPr>
        <p:txBody>
          <a:bodyPr>
            <a:normAutofit/>
          </a:bodyPr>
          <a:lstStyle/>
          <a:p>
            <a:pPr marL="0" lvl="0" indent="0">
              <a:buSzPts val="1200"/>
              <a:buNone/>
              <a:tabLst>
                <a:tab pos="668655" algn="l"/>
              </a:tabLst>
            </a:pPr>
            <a:r>
              <a:rPr lang="es-ES" sz="1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IV.	FINALIDAD</a:t>
            </a:r>
            <a:endParaRPr lang="es-PE" sz="14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68020" marR="659130" algn="just">
              <a:lnSpc>
                <a:spcPct val="107000"/>
              </a:lnSpc>
              <a:spcBef>
                <a:spcPts val="110"/>
              </a:spcBef>
              <a:spcAft>
                <a:spcPts val="0"/>
              </a:spcAft>
            </a:pPr>
            <a:r>
              <a:rPr lang="es-ES" sz="14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Establecer</a:t>
            </a:r>
            <a:r>
              <a:rPr lang="es-ES" sz="14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el</a:t>
            </a:r>
            <a:r>
              <a:rPr lang="es-ES" sz="14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procedimiento</a:t>
            </a:r>
            <a:r>
              <a:rPr lang="es-ES" sz="14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de</a:t>
            </a:r>
            <a:r>
              <a:rPr lang="es-ES" sz="14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distribución,</a:t>
            </a:r>
            <a:r>
              <a:rPr lang="es-ES" sz="14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recepción</a:t>
            </a:r>
            <a:r>
              <a:rPr lang="es-ES" sz="14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y</a:t>
            </a:r>
            <a:r>
              <a:rPr lang="es-ES" sz="14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redistribución</a:t>
            </a:r>
            <a:r>
              <a:rPr lang="es-ES" sz="14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de</a:t>
            </a:r>
            <a:r>
              <a:rPr lang="es-ES" sz="14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materiales educativos, para garantizar que los estudiantes y docentes de las</a:t>
            </a:r>
            <a:r>
              <a:rPr lang="es-ES" sz="14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instituciones educativas de educación básica y programas no escolarizados de</a:t>
            </a:r>
            <a:r>
              <a:rPr lang="es-ES" sz="14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educación inicial (PRONOEI), cuenten con los materiales y recursos educativos</a:t>
            </a:r>
            <a:r>
              <a:rPr lang="es-ES" sz="1400" spc="-32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de</a:t>
            </a:r>
            <a:r>
              <a:rPr lang="es-ES" sz="1400" spc="-1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manera oportuna, adecuada y</a:t>
            </a:r>
            <a:r>
              <a:rPr lang="es-ES" sz="1400" spc="-1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z="14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suficiente.</a:t>
            </a:r>
            <a:endParaRPr lang="es-PE" sz="1400" dirty="0">
              <a:effectLst/>
              <a:latin typeface="Arial Narrow" panose="020B0606020202030204" pitchFamily="34" charset="0"/>
              <a:ea typeface="Arial MT"/>
              <a:cs typeface="Arial MT"/>
            </a:endParaRPr>
          </a:p>
          <a:p>
            <a:pPr marL="400050" marR="4842510" lvl="0" indent="-400050">
              <a:lnSpc>
                <a:spcPts val="2990"/>
              </a:lnSpc>
              <a:spcBef>
                <a:spcPts val="210"/>
              </a:spcBef>
              <a:spcAft>
                <a:spcPts val="0"/>
              </a:spcAft>
              <a:buSzPts val="1200"/>
              <a:buAutoNum type="romanUcPeriod" startAt="5"/>
              <a:tabLst>
                <a:tab pos="668020" algn="l"/>
                <a:tab pos="668655" algn="l"/>
              </a:tabLst>
            </a:pPr>
            <a:r>
              <a:rPr lang="es-ES" sz="1400" b="1" dirty="0">
                <a:effectLst/>
                <a:latin typeface="Arial Narrow" panose="020B0606020202030204" pitchFamily="34" charset="0"/>
                <a:ea typeface="Arial" panose="020B0604020202020204" pitchFamily="34" charset="0"/>
              </a:rPr>
              <a:t>OBJETIVOS</a:t>
            </a:r>
            <a:r>
              <a:rPr lang="es-ES" sz="1400" b="1" spc="5" dirty="0">
                <a:effectLst/>
                <a:latin typeface="Arial Narrow" panose="020B0606020202030204" pitchFamily="34" charset="0"/>
                <a:ea typeface="Arial" panose="020B0604020202020204" pitchFamily="34" charset="0"/>
              </a:rPr>
              <a:t> </a:t>
            </a:r>
          </a:p>
          <a:p>
            <a:pPr marL="0" marR="4842510" lvl="0" indent="0">
              <a:lnSpc>
                <a:spcPts val="2990"/>
              </a:lnSpc>
              <a:spcBef>
                <a:spcPts val="210"/>
              </a:spcBef>
              <a:spcAft>
                <a:spcPts val="0"/>
              </a:spcAft>
              <a:buSzPts val="1200"/>
              <a:buNone/>
              <a:tabLst>
                <a:tab pos="668020" algn="l"/>
                <a:tab pos="668655" algn="l"/>
              </a:tabLst>
            </a:pPr>
            <a:r>
              <a:rPr lang="es-ES" sz="1400" b="1" spc="5" dirty="0">
                <a:latin typeface="Arial Narrow" panose="020B0606020202030204" pitchFamily="34" charset="0"/>
                <a:ea typeface="Arial" panose="020B0604020202020204" pitchFamily="34" charset="0"/>
              </a:rPr>
              <a:t>		</a:t>
            </a:r>
            <a:r>
              <a:rPr lang="es-ES" sz="1400" b="1" dirty="0">
                <a:effectLst/>
                <a:latin typeface="Arial Narrow" panose="020B0606020202030204" pitchFamily="34" charset="0"/>
                <a:ea typeface="Arial" panose="020B0604020202020204" pitchFamily="34" charset="0"/>
              </a:rPr>
              <a:t>Objetivo</a:t>
            </a:r>
            <a:r>
              <a:rPr lang="es-ES" sz="1400" b="1" spc="-60" dirty="0">
                <a:effectLst/>
                <a:latin typeface="Arial Narrow" panose="020B0606020202030204" pitchFamily="34" charset="0"/>
                <a:ea typeface="Arial" panose="020B0604020202020204" pitchFamily="34" charset="0"/>
              </a:rPr>
              <a:t> </a:t>
            </a:r>
            <a:r>
              <a:rPr lang="es-ES" sz="1400" b="1" dirty="0">
                <a:effectLst/>
                <a:latin typeface="Arial Narrow" panose="020B0606020202030204" pitchFamily="34" charset="0"/>
                <a:ea typeface="Arial" panose="020B0604020202020204" pitchFamily="34" charset="0"/>
              </a:rPr>
              <a:t>General</a:t>
            </a:r>
            <a:endParaRPr lang="es-PE" sz="1400" b="1" dirty="0">
              <a:effectLst/>
              <a:latin typeface="Arial Narrow" panose="020B0606020202030204" pitchFamily="34" charset="0"/>
              <a:ea typeface="Arial" panose="020B0604020202020204" pitchFamily="34" charset="0"/>
            </a:endParaRPr>
          </a:p>
          <a:p>
            <a:pPr lvl="2" indent="-285750" algn="just">
              <a:buSzPts val="1200"/>
              <a:buFont typeface="Arial MT"/>
              <a:buAutoNum type="arabicPeriod"/>
              <a:tabLst>
                <a:tab pos="971550" algn="l"/>
              </a:tabLst>
            </a:pPr>
            <a:r>
              <a:rPr lang="es-ES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Garantizar</a:t>
            </a:r>
            <a:r>
              <a:rPr lang="es-ES" spc="3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el</a:t>
            </a:r>
            <a:r>
              <a:rPr lang="es-ES" spc="3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acceso</a:t>
            </a:r>
            <a:r>
              <a:rPr lang="es-ES" spc="4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a</a:t>
            </a:r>
            <a:r>
              <a:rPr lang="es-ES" spc="3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los</a:t>
            </a:r>
            <a:r>
              <a:rPr lang="es-ES" spc="2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materiales</a:t>
            </a:r>
            <a:r>
              <a:rPr lang="es-ES" spc="2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educativos</a:t>
            </a:r>
            <a:r>
              <a:rPr lang="es-ES" spc="3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impresos</a:t>
            </a:r>
            <a:r>
              <a:rPr lang="es-ES" spc="2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por</a:t>
            </a:r>
            <a:r>
              <a:rPr lang="es-ES" spc="2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parte</a:t>
            </a:r>
            <a:r>
              <a:rPr lang="es-ES" spc="3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de</a:t>
            </a:r>
            <a:r>
              <a:rPr lang="es-ES" spc="3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los</a:t>
            </a:r>
            <a:r>
              <a:rPr lang="es-PE" dirty="0"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estudiantes y docentes de las instituciones y programas educativos públicos de</a:t>
            </a:r>
            <a:r>
              <a:rPr lang="es-ES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los diferentes niveles, modalidades y formas del sistema educativo peruano en</a:t>
            </a:r>
            <a:r>
              <a:rPr lang="es-ES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la</a:t>
            </a:r>
            <a:r>
              <a:rPr lang="es-ES" spc="-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jurisdicción</a:t>
            </a:r>
            <a:r>
              <a:rPr lang="es-ES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de la UGEL </a:t>
            </a:r>
            <a:r>
              <a:rPr lang="es-ES" dirty="0" err="1">
                <a:effectLst/>
                <a:latin typeface="Arial Narrow" panose="020B0606020202030204" pitchFamily="34" charset="0"/>
                <a:ea typeface="Arial MT"/>
                <a:cs typeface="Arial MT"/>
              </a:rPr>
              <a:t>Condesuyos</a:t>
            </a:r>
            <a:r>
              <a:rPr lang="es-ES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.</a:t>
            </a:r>
          </a:p>
          <a:p>
            <a:pPr marL="857250" lvl="2" indent="0" algn="just">
              <a:lnSpc>
                <a:spcPts val="1140"/>
              </a:lnSpc>
              <a:buSzPts val="1200"/>
              <a:buNone/>
              <a:tabLst>
                <a:tab pos="971550" algn="l"/>
              </a:tabLst>
            </a:pPr>
            <a:endParaRPr lang="es-PE" dirty="0">
              <a:effectLst/>
              <a:latin typeface="Arial Narrow" panose="020B0606020202030204" pitchFamily="34" charset="0"/>
              <a:ea typeface="Arial MT"/>
              <a:cs typeface="Arial MT"/>
            </a:endParaRPr>
          </a:p>
          <a:p>
            <a:pPr marL="354965" indent="0" algn="just">
              <a:buNone/>
            </a:pPr>
            <a:r>
              <a:rPr lang="es-ES" sz="1400" b="1" dirty="0">
                <a:effectLst/>
                <a:latin typeface="Arial Narrow" panose="020B0606020202030204" pitchFamily="34" charset="0"/>
                <a:ea typeface="Arial" panose="020B0604020202020204" pitchFamily="34" charset="0"/>
              </a:rPr>
              <a:t>	   Objetivos</a:t>
            </a:r>
            <a:r>
              <a:rPr lang="es-ES" sz="1400" b="1" spc="-20" dirty="0">
                <a:effectLst/>
                <a:latin typeface="Arial Narrow" panose="020B0606020202030204" pitchFamily="34" charset="0"/>
                <a:ea typeface="Arial" panose="020B0604020202020204" pitchFamily="34" charset="0"/>
              </a:rPr>
              <a:t> </a:t>
            </a:r>
            <a:r>
              <a:rPr lang="es-ES" sz="1400" b="1" dirty="0">
                <a:effectLst/>
                <a:latin typeface="Arial Narrow" panose="020B0606020202030204" pitchFamily="34" charset="0"/>
                <a:ea typeface="Arial" panose="020B0604020202020204" pitchFamily="34" charset="0"/>
              </a:rPr>
              <a:t>Específicos</a:t>
            </a:r>
            <a:endParaRPr lang="es-PE" sz="1400" dirty="0">
              <a:effectLst/>
              <a:latin typeface="Arial Narrow" panose="020B0606020202030204" pitchFamily="34" charset="0"/>
              <a:ea typeface="Arial MT"/>
              <a:cs typeface="Arial MT"/>
            </a:endParaRPr>
          </a:p>
          <a:p>
            <a:pPr marL="1143000" marR="661035" lvl="2" indent="-228600" algn="just">
              <a:lnSpc>
                <a:spcPct val="107000"/>
              </a:lnSpc>
              <a:spcAft>
                <a:spcPts val="0"/>
              </a:spcAft>
              <a:buSzPts val="1200"/>
              <a:buFont typeface="Arial MT"/>
              <a:buAutoNum type="arabicPeriod"/>
              <a:tabLst>
                <a:tab pos="1477645" algn="l"/>
              </a:tabLst>
            </a:pPr>
            <a:r>
              <a:rPr lang="es-ES" spc="-1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Planificar</a:t>
            </a:r>
            <a:r>
              <a:rPr lang="es-ES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pc="-1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las</a:t>
            </a:r>
            <a:r>
              <a:rPr lang="es-ES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pc="-1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acciones</a:t>
            </a:r>
            <a:r>
              <a:rPr lang="es-ES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pc="-1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de</a:t>
            </a:r>
            <a:r>
              <a:rPr lang="es-ES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pc="-1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distribución</a:t>
            </a:r>
            <a:r>
              <a:rPr lang="es-ES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pc="-1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oportuna,</a:t>
            </a:r>
            <a:r>
              <a:rPr lang="es-ES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pc="-1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suficiente</a:t>
            </a:r>
            <a:r>
              <a:rPr lang="es-ES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pc="-1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y</a:t>
            </a:r>
            <a:r>
              <a:rPr lang="es-ES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pc="-1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pertinente de los materiales educativos impresos en el ámbito de la</a:t>
            </a:r>
            <a:r>
              <a:rPr lang="es-ES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pc="-1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UGEL</a:t>
            </a:r>
            <a:r>
              <a:rPr lang="es-ES" spc="-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pc="-10" dirty="0" err="1">
                <a:effectLst/>
                <a:latin typeface="Arial Narrow" panose="020B0606020202030204" pitchFamily="34" charset="0"/>
                <a:ea typeface="Arial MT"/>
                <a:cs typeface="Arial MT"/>
              </a:rPr>
              <a:t>Condesuyos</a:t>
            </a:r>
            <a:r>
              <a:rPr lang="es-ES" spc="-1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. </a:t>
            </a:r>
          </a:p>
          <a:p>
            <a:pPr marL="1143000" marR="661035" lvl="2" indent="-228600" algn="just">
              <a:lnSpc>
                <a:spcPct val="107000"/>
              </a:lnSpc>
              <a:spcAft>
                <a:spcPts val="0"/>
              </a:spcAft>
              <a:buSzPts val="1200"/>
              <a:buFont typeface="Arial MT"/>
              <a:buAutoNum type="arabicPeriod"/>
              <a:tabLst>
                <a:tab pos="1477645" algn="l"/>
              </a:tabLst>
            </a:pPr>
            <a:endParaRPr lang="es-PE" spc="-10" dirty="0">
              <a:effectLst/>
              <a:latin typeface="Arial Narrow" panose="020B0606020202030204" pitchFamily="34" charset="0"/>
              <a:ea typeface="Arial MT"/>
              <a:cs typeface="Arial MT"/>
            </a:endParaRPr>
          </a:p>
          <a:p>
            <a:pPr marL="1143000" marR="656590" lvl="2" indent="-228600" algn="just">
              <a:lnSpc>
                <a:spcPct val="107000"/>
              </a:lnSpc>
              <a:spcBef>
                <a:spcPts val="5"/>
              </a:spcBef>
              <a:spcAft>
                <a:spcPts val="0"/>
              </a:spcAft>
              <a:buSzPts val="1200"/>
              <a:buFont typeface="Arial MT"/>
              <a:buAutoNum type="arabicPeriod"/>
              <a:tabLst>
                <a:tab pos="1477645" algn="l"/>
              </a:tabLst>
            </a:pPr>
            <a:r>
              <a:rPr lang="es-ES" spc="-1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Monitorear el</a:t>
            </a:r>
            <a:r>
              <a:rPr lang="es-ES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pc="-1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desarrollo</a:t>
            </a:r>
            <a:r>
              <a:rPr lang="es-ES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pc="-1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de las actividades,</a:t>
            </a:r>
            <a:r>
              <a:rPr lang="es-ES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pc="-1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las acciones</a:t>
            </a:r>
            <a:r>
              <a:rPr lang="es-ES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pc="-1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de</a:t>
            </a:r>
            <a:r>
              <a:rPr lang="es-ES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pc="-1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los</a:t>
            </a:r>
            <a:r>
              <a:rPr lang="es-ES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pc="-1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responsables,</a:t>
            </a:r>
            <a:r>
              <a:rPr lang="es-ES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pc="-1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así</a:t>
            </a:r>
            <a:r>
              <a:rPr lang="es-ES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pc="-1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como</a:t>
            </a:r>
            <a:r>
              <a:rPr lang="es-ES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pc="-1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las</a:t>
            </a:r>
            <a:r>
              <a:rPr lang="es-ES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pc="-1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evidencias,</a:t>
            </a:r>
            <a:r>
              <a:rPr lang="es-ES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pc="-1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según</a:t>
            </a:r>
            <a:r>
              <a:rPr lang="es-ES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pc="-1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el</a:t>
            </a:r>
            <a:r>
              <a:rPr lang="es-ES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pc="-1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cronograma</a:t>
            </a:r>
            <a:r>
              <a:rPr lang="es-ES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es-ES" spc="-1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establecido.</a:t>
            </a:r>
            <a:endParaRPr lang="es-PE" spc="-10" dirty="0">
              <a:effectLst/>
              <a:latin typeface="Arial Narrow" panose="020B0606020202030204" pitchFamily="34" charset="0"/>
              <a:ea typeface="Arial MT"/>
              <a:cs typeface="Arial MT"/>
            </a:endParaRPr>
          </a:p>
          <a:p>
            <a:endParaRPr lang="es-PE" dirty="0"/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0130E57D-349B-22AA-1CA4-5D181E16D0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6600" y="14147"/>
            <a:ext cx="686578" cy="892232"/>
          </a:xfrm>
          <a:prstGeom prst="rect">
            <a:avLst/>
          </a:prstGeom>
        </p:spPr>
      </p:pic>
      <p:pic>
        <p:nvPicPr>
          <p:cNvPr id="5" name="image9.jpeg">
            <a:extLst>
              <a:ext uri="{FF2B5EF4-FFF2-40B4-BE49-F238E27FC236}">
                <a16:creationId xmlns:a16="http://schemas.microsoft.com/office/drawing/2014/main" id="{40B401E6-5FB7-CA3C-DDDF-43B29AB78D2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333" y="287303"/>
            <a:ext cx="4290060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14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0FB3D-BB20-1774-544D-452E9A854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776728" cy="593558"/>
          </a:xfrm>
        </p:spPr>
        <p:txBody>
          <a:bodyPr>
            <a:noAutofit/>
          </a:bodyPr>
          <a:lstStyle/>
          <a:p>
            <a:pPr algn="ctr"/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DISTRIBUCIÓN LOCAL DE MATERIALES EDUCATIVOS IMPRESOS </a:t>
            </a:r>
            <a:r>
              <a:rPr lang="es-ES" sz="18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s-ES" sz="18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DOTACIÓN</a:t>
            </a:r>
            <a:r>
              <a:rPr lang="es-ES" sz="1800" b="1" u="sng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lang="es-PE" sz="1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F0CE08-909A-D30A-6EA2-18F11E933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635" y="1203158"/>
            <a:ext cx="10776729" cy="4838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VI.	METAS</a:t>
            </a:r>
          </a:p>
          <a:p>
            <a:endParaRPr lang="es-E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E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  <a:tabLst>
                <a:tab pos="668020" algn="l"/>
                <a:tab pos="668655" algn="l"/>
              </a:tabLst>
            </a:pPr>
            <a:r>
              <a:rPr lang="es-ES" sz="14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VII.	INDICADORES</a:t>
            </a:r>
            <a:endParaRPr lang="es-PE" sz="1400" dirty="0">
              <a:effectLst/>
              <a:latin typeface="Arial MT"/>
              <a:ea typeface="Arial MT"/>
              <a:cs typeface="Arial MT"/>
            </a:endParaRPr>
          </a:p>
          <a:p>
            <a:pPr>
              <a:spcBef>
                <a:spcPts val="50"/>
              </a:spcBef>
            </a:pPr>
            <a:r>
              <a:rPr lang="es-ES" sz="14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 </a:t>
            </a:r>
            <a:endParaRPr lang="es-PE" sz="1400" dirty="0">
              <a:effectLst/>
              <a:latin typeface="Arial MT"/>
              <a:ea typeface="Arial MT"/>
              <a:cs typeface="Arial MT"/>
            </a:endParaRPr>
          </a:p>
          <a:p>
            <a:pPr marL="742950" marR="662940" lvl="1" indent="-285750">
              <a:lnSpc>
                <a:spcPct val="106000"/>
              </a:lnSpc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1125220" algn="l"/>
                <a:tab pos="1125855" algn="l"/>
              </a:tabLst>
            </a:pPr>
            <a:r>
              <a:rPr lang="es-ES" sz="14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Elabora</a:t>
            </a:r>
            <a:r>
              <a:rPr lang="es-ES" sz="1400" spc="55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4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cuadros</a:t>
            </a:r>
            <a:r>
              <a:rPr lang="es-ES" sz="1400" spc="7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4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es-ES" sz="1400" spc="7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4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distribución</a:t>
            </a:r>
            <a:r>
              <a:rPr lang="es-ES" sz="1400" spc="6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4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por</a:t>
            </a:r>
            <a:r>
              <a:rPr lang="es-ES" sz="1400" spc="7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4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nivel,</a:t>
            </a:r>
            <a:r>
              <a:rPr lang="es-ES" sz="1400" spc="55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4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modalidad,</a:t>
            </a:r>
            <a:r>
              <a:rPr lang="es-ES" sz="1400" spc="6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4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forma</a:t>
            </a:r>
            <a:r>
              <a:rPr lang="es-ES" sz="1400" spc="7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4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asegurando</a:t>
            </a:r>
            <a:r>
              <a:rPr lang="es-ES" sz="1400" spc="-315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4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la</a:t>
            </a:r>
            <a:r>
              <a:rPr lang="es-ES" sz="1400" spc="-5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4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suficiencia</a:t>
            </a:r>
            <a:r>
              <a:rPr lang="es-ES" sz="1400" spc="-1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4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y</a:t>
            </a:r>
            <a:r>
              <a:rPr lang="es-ES" sz="1400" spc="-1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4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pertinencia.</a:t>
            </a:r>
            <a:endParaRPr lang="es-PE" sz="1400" dirty="0">
              <a:effectLst/>
              <a:latin typeface="Arial MT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742950" marR="662305" lvl="1" indent="-285750">
              <a:lnSpc>
                <a:spcPct val="106000"/>
              </a:lnSpc>
              <a:spcBef>
                <a:spcPts val="1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1125220" algn="l"/>
                <a:tab pos="1125855" algn="l"/>
              </a:tabLst>
            </a:pPr>
            <a:r>
              <a:rPr lang="es-ES" sz="14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Verifica</a:t>
            </a:r>
            <a:r>
              <a:rPr lang="es-ES" sz="1400" spc="5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4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el</a:t>
            </a:r>
            <a:r>
              <a:rPr lang="es-ES" sz="1400" spc="5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4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desarrollo</a:t>
            </a:r>
            <a:r>
              <a:rPr lang="es-ES" sz="1400" spc="5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4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es-ES" sz="1400" spc="5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4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las</a:t>
            </a:r>
            <a:r>
              <a:rPr lang="es-ES" sz="1400" spc="5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4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actividades</a:t>
            </a:r>
            <a:r>
              <a:rPr lang="es-ES" sz="1400" spc="5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4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a</a:t>
            </a:r>
            <a:r>
              <a:rPr lang="es-ES" sz="1400" spc="5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4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través</a:t>
            </a:r>
            <a:r>
              <a:rPr lang="es-ES" sz="1400" spc="5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4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es-ES" sz="1400" spc="5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4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acuerdo</a:t>
            </a:r>
            <a:r>
              <a:rPr lang="es-ES" sz="1400" spc="5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4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con</a:t>
            </a:r>
            <a:r>
              <a:rPr lang="es-ES" sz="1400" spc="5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4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el</a:t>
            </a:r>
            <a:r>
              <a:rPr lang="es-ES" sz="1400" spc="-32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4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cronograma</a:t>
            </a:r>
            <a:r>
              <a:rPr lang="es-ES" sz="1400" spc="-15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4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establecido.</a:t>
            </a:r>
            <a:endParaRPr lang="es-PE" sz="1400" dirty="0">
              <a:effectLst/>
              <a:latin typeface="Arial MT"/>
              <a:ea typeface="Symbol" panose="05050102010706020507" pitchFamily="18" charset="2"/>
              <a:cs typeface="Symbol" panose="05050102010706020507" pitchFamily="18" charset="2"/>
            </a:endParaRPr>
          </a:p>
          <a:p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PE" sz="1400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5A7734A-504B-1C8F-5E89-62DAA877C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474446"/>
              </p:ext>
            </p:extLst>
          </p:nvPr>
        </p:nvGraphicFramePr>
        <p:xfrm>
          <a:off x="1882065" y="1953087"/>
          <a:ext cx="8265111" cy="11144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217850">
                  <a:extLst>
                    <a:ext uri="{9D8B030D-6E8A-4147-A177-3AD203B41FA5}">
                      <a16:colId xmlns:a16="http://schemas.microsoft.com/office/drawing/2014/main" val="4269290493"/>
                    </a:ext>
                  </a:extLst>
                </a:gridCol>
                <a:gridCol w="2047261">
                  <a:extLst>
                    <a:ext uri="{9D8B030D-6E8A-4147-A177-3AD203B41FA5}">
                      <a16:colId xmlns:a16="http://schemas.microsoft.com/office/drawing/2014/main" val="367768913"/>
                    </a:ext>
                  </a:extLst>
                </a:gridCol>
              </a:tblGrid>
              <a:tr h="93353">
                <a:tc>
                  <a:txBody>
                    <a:bodyPr/>
                    <a:lstStyle/>
                    <a:p>
                      <a:pPr marL="1257300">
                        <a:lnSpc>
                          <a:spcPts val="1170"/>
                        </a:lnSpc>
                      </a:pPr>
                      <a:r>
                        <a:rPr lang="es-ES" sz="1100">
                          <a:effectLst/>
                        </a:rPr>
                        <a:t>Instituciones</a:t>
                      </a:r>
                      <a:r>
                        <a:rPr lang="es-ES" sz="1100" spc="-25">
                          <a:effectLst/>
                        </a:rPr>
                        <a:t> </a:t>
                      </a:r>
                      <a:r>
                        <a:rPr lang="es-ES" sz="1100">
                          <a:effectLst/>
                        </a:rPr>
                        <a:t>Educativas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ts val="1170"/>
                        </a:lnSpc>
                      </a:pPr>
                      <a:r>
                        <a:rPr lang="es-ES" sz="1100" dirty="0">
                          <a:effectLst/>
                        </a:rPr>
                        <a:t>Cantidad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48818338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marL="67945">
                        <a:lnSpc>
                          <a:spcPts val="1160"/>
                        </a:lnSpc>
                      </a:pPr>
                      <a:r>
                        <a:rPr lang="es-ES" sz="1100">
                          <a:effectLst/>
                        </a:rPr>
                        <a:t>Programas</a:t>
                      </a:r>
                      <a:r>
                        <a:rPr lang="es-ES" sz="1100" spc="-5">
                          <a:effectLst/>
                        </a:rPr>
                        <a:t> </a:t>
                      </a:r>
                      <a:r>
                        <a:rPr lang="es-ES" sz="1100">
                          <a:effectLst/>
                        </a:rPr>
                        <a:t>No</a:t>
                      </a:r>
                      <a:r>
                        <a:rPr lang="es-ES" sz="1100" spc="-20">
                          <a:effectLst/>
                        </a:rPr>
                        <a:t> </a:t>
                      </a:r>
                      <a:r>
                        <a:rPr lang="es-ES" sz="1100">
                          <a:effectLst/>
                        </a:rPr>
                        <a:t>Escolarizados</a:t>
                      </a:r>
                      <a:r>
                        <a:rPr lang="es-ES" sz="1100" spc="-10">
                          <a:effectLst/>
                        </a:rPr>
                        <a:t> </a:t>
                      </a:r>
                      <a:r>
                        <a:rPr lang="es-ES" sz="1100">
                          <a:effectLst/>
                        </a:rPr>
                        <a:t>de</a:t>
                      </a:r>
                      <a:r>
                        <a:rPr lang="es-ES" sz="1100" spc="-10">
                          <a:effectLst/>
                        </a:rPr>
                        <a:t> </a:t>
                      </a:r>
                      <a:r>
                        <a:rPr lang="es-ES" sz="1100">
                          <a:effectLst/>
                        </a:rPr>
                        <a:t>Educación</a:t>
                      </a:r>
                      <a:r>
                        <a:rPr lang="es-ES" sz="1100" spc="-10">
                          <a:effectLst/>
                        </a:rPr>
                        <a:t> </a:t>
                      </a:r>
                      <a:r>
                        <a:rPr lang="es-ES" sz="1100">
                          <a:effectLst/>
                        </a:rPr>
                        <a:t>Inicial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160"/>
                        </a:lnSpc>
                      </a:pPr>
                      <a:r>
                        <a:rPr lang="es-ES" sz="1100" dirty="0">
                          <a:effectLst/>
                        </a:rPr>
                        <a:t>30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99845033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67945">
                        <a:lnSpc>
                          <a:spcPts val="1170"/>
                        </a:lnSpc>
                      </a:pPr>
                      <a:r>
                        <a:rPr lang="es-ES" sz="1100">
                          <a:effectLst/>
                        </a:rPr>
                        <a:t>Educación</a:t>
                      </a:r>
                      <a:r>
                        <a:rPr lang="es-ES" sz="1100" spc="-10">
                          <a:effectLst/>
                        </a:rPr>
                        <a:t> </a:t>
                      </a:r>
                      <a:r>
                        <a:rPr lang="es-ES" sz="1100">
                          <a:effectLst/>
                        </a:rPr>
                        <a:t>Inicial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170"/>
                        </a:lnSpc>
                      </a:pPr>
                      <a:r>
                        <a:rPr lang="es-ES" sz="1100" dirty="0">
                          <a:effectLst/>
                        </a:rPr>
                        <a:t>22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71923625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marL="67945">
                        <a:lnSpc>
                          <a:spcPts val="1160"/>
                        </a:lnSpc>
                      </a:pPr>
                      <a:r>
                        <a:rPr lang="es-ES" sz="1100" dirty="0">
                          <a:effectLst/>
                        </a:rPr>
                        <a:t>Educación</a:t>
                      </a:r>
                      <a:r>
                        <a:rPr lang="es-ES" sz="1100" spc="-15" dirty="0">
                          <a:effectLst/>
                        </a:rPr>
                        <a:t> </a:t>
                      </a:r>
                      <a:r>
                        <a:rPr lang="es-ES" sz="1100" dirty="0">
                          <a:effectLst/>
                        </a:rPr>
                        <a:t>Primaria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160"/>
                        </a:lnSpc>
                      </a:pPr>
                      <a:r>
                        <a:rPr lang="es-ES" sz="1100" dirty="0">
                          <a:effectLst/>
                        </a:rPr>
                        <a:t>42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97967446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67945">
                        <a:lnSpc>
                          <a:spcPts val="1170"/>
                        </a:lnSpc>
                      </a:pPr>
                      <a:r>
                        <a:rPr lang="es-ES" sz="1100">
                          <a:effectLst/>
                        </a:rPr>
                        <a:t>Educación Secundaria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170"/>
                        </a:lnSpc>
                      </a:pPr>
                      <a:r>
                        <a:rPr lang="es-ES" sz="1100" dirty="0">
                          <a:effectLst/>
                        </a:rPr>
                        <a:t>13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56599536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67945">
                        <a:lnSpc>
                          <a:spcPts val="1170"/>
                        </a:lnSpc>
                      </a:pPr>
                      <a:r>
                        <a:rPr lang="es-ES" sz="1100">
                          <a:effectLst/>
                        </a:rPr>
                        <a:t>Educación</a:t>
                      </a:r>
                      <a:r>
                        <a:rPr lang="es-ES" sz="1100" spc="-10">
                          <a:effectLst/>
                        </a:rPr>
                        <a:t> </a:t>
                      </a:r>
                      <a:r>
                        <a:rPr lang="es-ES" sz="1100">
                          <a:effectLst/>
                        </a:rPr>
                        <a:t>Básica</a:t>
                      </a:r>
                      <a:r>
                        <a:rPr lang="es-ES" sz="1100" spc="-10">
                          <a:effectLst/>
                        </a:rPr>
                        <a:t> </a:t>
                      </a:r>
                      <a:r>
                        <a:rPr lang="es-ES" sz="1100">
                          <a:effectLst/>
                        </a:rPr>
                        <a:t>Alternativa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170"/>
                        </a:lnSpc>
                      </a:pPr>
                      <a:r>
                        <a:rPr lang="es-ES" sz="1100" dirty="0">
                          <a:effectLst/>
                        </a:rPr>
                        <a:t>1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49131215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marL="67945">
                        <a:lnSpc>
                          <a:spcPts val="1160"/>
                        </a:lnSpc>
                      </a:pPr>
                      <a:r>
                        <a:rPr lang="es-ES" sz="1100">
                          <a:effectLst/>
                        </a:rPr>
                        <a:t>Educación</a:t>
                      </a:r>
                      <a:r>
                        <a:rPr lang="es-ES" sz="1100" spc="-10">
                          <a:effectLst/>
                        </a:rPr>
                        <a:t> </a:t>
                      </a:r>
                      <a:r>
                        <a:rPr lang="es-ES" sz="1100">
                          <a:effectLst/>
                        </a:rPr>
                        <a:t>Básica</a:t>
                      </a:r>
                      <a:r>
                        <a:rPr lang="es-ES" sz="1100" spc="-10">
                          <a:effectLst/>
                        </a:rPr>
                        <a:t> </a:t>
                      </a:r>
                      <a:r>
                        <a:rPr lang="es-ES" sz="1100">
                          <a:effectLst/>
                        </a:rPr>
                        <a:t>Especial</a:t>
                      </a:r>
                      <a:r>
                        <a:rPr lang="es-ES" sz="1100" spc="-15">
                          <a:effectLst/>
                        </a:rPr>
                        <a:t> </a:t>
                      </a:r>
                      <a:r>
                        <a:rPr lang="es-ES" sz="1100">
                          <a:effectLst/>
                        </a:rPr>
                        <a:t>(PRITE)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160"/>
                        </a:lnSpc>
                      </a:pPr>
                      <a:r>
                        <a:rPr lang="es-ES" sz="1100" dirty="0">
                          <a:effectLst/>
                        </a:rPr>
                        <a:t>1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27978239"/>
                  </a:ext>
                </a:extLst>
              </a:tr>
            </a:tbl>
          </a:graphicData>
        </a:graphic>
      </p:graphicFrame>
      <p:pic>
        <p:nvPicPr>
          <p:cNvPr id="6" name="image1.png">
            <a:extLst>
              <a:ext uri="{FF2B5EF4-FFF2-40B4-BE49-F238E27FC236}">
                <a16:creationId xmlns:a16="http://schemas.microsoft.com/office/drawing/2014/main" id="{045A6222-3322-A0D8-B679-3F45F7FEF72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6600" y="14147"/>
            <a:ext cx="686578" cy="892232"/>
          </a:xfrm>
          <a:prstGeom prst="rect">
            <a:avLst/>
          </a:prstGeom>
        </p:spPr>
      </p:pic>
      <p:pic>
        <p:nvPicPr>
          <p:cNvPr id="7" name="image9.jpeg">
            <a:extLst>
              <a:ext uri="{FF2B5EF4-FFF2-40B4-BE49-F238E27FC236}">
                <a16:creationId xmlns:a16="http://schemas.microsoft.com/office/drawing/2014/main" id="{A1F7911E-22E4-C84E-485C-D889EA6435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333" y="287303"/>
            <a:ext cx="4290060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79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0FB3D-BB20-1774-544D-452E9A854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776728" cy="59355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DISTRIBUCIÓN LOCAL DE MATERIALES EDUCATIVOS IMPRESOS </a:t>
            </a:r>
            <a:r>
              <a:rPr lang="es-ES" sz="20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s-ES" sz="20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DOTACIÓN</a:t>
            </a:r>
            <a:r>
              <a:rPr lang="es-ES" sz="2000" b="1" u="sng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</a:t>
            </a:r>
            <a:br>
              <a:rPr lang="es-P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F0CE08-909A-D30A-6EA2-18F11E933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03159"/>
            <a:ext cx="10776729" cy="4838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VIII.		ACTIVIDADES,</a:t>
            </a:r>
            <a:r>
              <a:rPr lang="es-ES" sz="1800" b="1" spc="-2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8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RESPONSABLES,</a:t>
            </a:r>
            <a:r>
              <a:rPr lang="es-ES" sz="1800" b="1" spc="-2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8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CRONOGRAMA</a:t>
            </a:r>
            <a:endParaRPr lang="es-PE" sz="1800" dirty="0">
              <a:effectLst/>
              <a:latin typeface="Arial MT"/>
              <a:ea typeface="Arial MT"/>
              <a:cs typeface="Arial MT"/>
            </a:endParaRPr>
          </a:p>
          <a:p>
            <a:pPr marL="0" indent="0">
              <a:buNone/>
            </a:pPr>
            <a:endParaRPr lang="es-PE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9BF8F04B-D2D8-871D-BA65-B1B1FDC48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982831"/>
              </p:ext>
            </p:extLst>
          </p:nvPr>
        </p:nvGraphicFramePr>
        <p:xfrm>
          <a:off x="737938" y="1698171"/>
          <a:ext cx="10528777" cy="46699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5891">
                  <a:extLst>
                    <a:ext uri="{9D8B030D-6E8A-4147-A177-3AD203B41FA5}">
                      <a16:colId xmlns:a16="http://schemas.microsoft.com/office/drawing/2014/main" val="1135842214"/>
                    </a:ext>
                  </a:extLst>
                </a:gridCol>
                <a:gridCol w="3779151">
                  <a:extLst>
                    <a:ext uri="{9D8B030D-6E8A-4147-A177-3AD203B41FA5}">
                      <a16:colId xmlns:a16="http://schemas.microsoft.com/office/drawing/2014/main" val="3257043531"/>
                    </a:ext>
                  </a:extLst>
                </a:gridCol>
                <a:gridCol w="1699231">
                  <a:extLst>
                    <a:ext uri="{9D8B030D-6E8A-4147-A177-3AD203B41FA5}">
                      <a16:colId xmlns:a16="http://schemas.microsoft.com/office/drawing/2014/main" val="422359359"/>
                    </a:ext>
                  </a:extLst>
                </a:gridCol>
                <a:gridCol w="1699231">
                  <a:extLst>
                    <a:ext uri="{9D8B030D-6E8A-4147-A177-3AD203B41FA5}">
                      <a16:colId xmlns:a16="http://schemas.microsoft.com/office/drawing/2014/main" val="1563424244"/>
                    </a:ext>
                  </a:extLst>
                </a:gridCol>
                <a:gridCol w="1215273">
                  <a:extLst>
                    <a:ext uri="{9D8B030D-6E8A-4147-A177-3AD203B41FA5}">
                      <a16:colId xmlns:a16="http://schemas.microsoft.com/office/drawing/2014/main" val="3861809802"/>
                    </a:ext>
                  </a:extLst>
                </a:gridCol>
              </a:tblGrid>
              <a:tr h="44921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SUB PROCESO</a:t>
                      </a:r>
                      <a:endParaRPr lang="es-PE" sz="12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ACTIVIDAD</a:t>
                      </a:r>
                      <a:endParaRPr lang="es-PE" sz="12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RESPONSABLE</a:t>
                      </a:r>
                      <a:endParaRPr lang="es-PE" sz="12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MEDIO DE VERIFICACIÓN</a:t>
                      </a:r>
                      <a:endParaRPr lang="es-PE" sz="12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CRONOGRAMA</a:t>
                      </a:r>
                      <a:endParaRPr lang="es-PE" sz="12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3175537669"/>
                  </a:ext>
                </a:extLst>
              </a:tr>
              <a:tr h="402352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1. PLANIFICACIÓN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Conformación del comité de distribución del ME de la DRE/GRE/UGEL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Administración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R.D. de conformación del comité.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17.11.2022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1635154007"/>
                  </a:ext>
                </a:extLst>
              </a:tr>
              <a:tr h="40235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Elaboración del Cuadro de Distribución Local y registro en el MC SIGA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Gestión Pedagógica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Constancia del registro del cuadro de distribución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30.11.2022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3085364897"/>
                  </a:ext>
                </a:extLst>
              </a:tr>
              <a:tr h="40235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Elaboración y aprobación del Plan de distribución de materiales educativos.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Gestión Pedagógica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Plan de distribución de materiales educativos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14.12.2022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3720019617"/>
                  </a:ext>
                </a:extLst>
              </a:tr>
              <a:tr h="59958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Aprobación del plan de distribución de materiales educativos.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Gestión pedagógica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Acta de aprobación del plan de distribución de materiales educativos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16.12.2022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1532396650"/>
                  </a:ext>
                </a:extLst>
              </a:tr>
              <a:tr h="40235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2. GESTIÓN DE ALMACENES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Habilitación de almacenes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Administración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Almacenes con espacio disponible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17.10.2022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740986517"/>
                  </a:ext>
                </a:extLst>
              </a:tr>
              <a:tr h="59958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Comunicación a DIGERE el directorio de almacenes.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Administración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Oficio dirigido a DIGERE con directorio actualizado.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17.10.2022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851400020"/>
                  </a:ext>
                </a:extLst>
              </a:tr>
              <a:tr h="40235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Elaboración de protocolo de bioseguridad de almacén.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Administración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Protocolo de bioseguridad.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17.10.2022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125859688"/>
                  </a:ext>
                </a:extLst>
              </a:tr>
              <a:tr h="40235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3. RECEPCIÓN DE MATERIAL EDUCATIVO EN UGEL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Verificación del material educativo que llega a almacén de la UGEL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Administración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Pecosa con conformidad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Por determinar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1618976796"/>
                  </a:ext>
                </a:extLst>
              </a:tr>
              <a:tr h="40235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Carga de archivo RAR del MC SIGA para la generación de NEA UGEL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Administración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NEA generadas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Por determinar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4072813479"/>
                  </a:ext>
                </a:extLst>
              </a:tr>
              <a:tr h="20511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Registro de las NEA UGEL en el MC SIGA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Administración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Reporte de trazabilidad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Por determinar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2875795726"/>
                  </a:ext>
                </a:extLst>
              </a:tr>
            </a:tbl>
          </a:graphicData>
        </a:graphic>
      </p:graphicFrame>
      <p:pic>
        <p:nvPicPr>
          <p:cNvPr id="7" name="image1.png">
            <a:extLst>
              <a:ext uri="{FF2B5EF4-FFF2-40B4-BE49-F238E27FC236}">
                <a16:creationId xmlns:a16="http://schemas.microsoft.com/office/drawing/2014/main" id="{EE896B77-C304-AE80-D862-A780DEE573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6600" y="14147"/>
            <a:ext cx="686578" cy="892232"/>
          </a:xfrm>
          <a:prstGeom prst="rect">
            <a:avLst/>
          </a:prstGeom>
        </p:spPr>
      </p:pic>
      <p:pic>
        <p:nvPicPr>
          <p:cNvPr id="8" name="image9.jpeg">
            <a:extLst>
              <a:ext uri="{FF2B5EF4-FFF2-40B4-BE49-F238E27FC236}">
                <a16:creationId xmlns:a16="http://schemas.microsoft.com/office/drawing/2014/main" id="{719207C8-8827-26AC-524A-383ECB5ACB3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333" y="287303"/>
            <a:ext cx="4290060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29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0FB3D-BB20-1774-544D-452E9A854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776728" cy="59355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DISTRIBUCIÓN LOCAL DE MATERIALES EDUCATIVOS IMPRESOS </a:t>
            </a:r>
            <a:r>
              <a:rPr lang="es-ES" sz="20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s-ES" sz="20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DOTACIÓN</a:t>
            </a:r>
            <a:r>
              <a:rPr lang="es-ES" sz="2000" b="1" u="sng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</a:t>
            </a:r>
            <a:br>
              <a:rPr lang="es-P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s-PE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53777858-1D31-0BB7-0E6A-5FDDFAC680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794600"/>
              </p:ext>
            </p:extLst>
          </p:nvPr>
        </p:nvGraphicFramePr>
        <p:xfrm>
          <a:off x="337457" y="1426029"/>
          <a:ext cx="11321142" cy="4822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4857">
                  <a:extLst>
                    <a:ext uri="{9D8B030D-6E8A-4147-A177-3AD203B41FA5}">
                      <a16:colId xmlns:a16="http://schemas.microsoft.com/office/drawing/2014/main" val="3903978597"/>
                    </a:ext>
                  </a:extLst>
                </a:gridCol>
                <a:gridCol w="3965335">
                  <a:extLst>
                    <a:ext uri="{9D8B030D-6E8A-4147-A177-3AD203B41FA5}">
                      <a16:colId xmlns:a16="http://schemas.microsoft.com/office/drawing/2014/main" val="4202723891"/>
                    </a:ext>
                  </a:extLst>
                </a:gridCol>
                <a:gridCol w="1619037">
                  <a:extLst>
                    <a:ext uri="{9D8B030D-6E8A-4147-A177-3AD203B41FA5}">
                      <a16:colId xmlns:a16="http://schemas.microsoft.com/office/drawing/2014/main" val="3535337626"/>
                    </a:ext>
                  </a:extLst>
                </a:gridCol>
                <a:gridCol w="2035183">
                  <a:extLst>
                    <a:ext uri="{9D8B030D-6E8A-4147-A177-3AD203B41FA5}">
                      <a16:colId xmlns:a16="http://schemas.microsoft.com/office/drawing/2014/main" val="3186059353"/>
                    </a:ext>
                  </a:extLst>
                </a:gridCol>
                <a:gridCol w="1306730">
                  <a:extLst>
                    <a:ext uri="{9D8B030D-6E8A-4147-A177-3AD203B41FA5}">
                      <a16:colId xmlns:a16="http://schemas.microsoft.com/office/drawing/2014/main" val="2720066639"/>
                    </a:ext>
                  </a:extLst>
                </a:gridCol>
              </a:tblGrid>
              <a:tr h="52596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SUB PROCESO</a:t>
                      </a:r>
                      <a:endParaRPr lang="es-ES" sz="1200" b="1" i="0" u="none" strike="noStrike" dirty="0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ACTIVIDAD</a:t>
                      </a:r>
                      <a:endParaRPr lang="es-ES" sz="12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RESPONSABLE</a:t>
                      </a:r>
                      <a:endParaRPr lang="es-ES" sz="12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MEDIO DE VERIFICACIÓN</a:t>
                      </a:r>
                      <a:endParaRPr lang="es-ES" sz="12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CRONOGRAMA</a:t>
                      </a:r>
                      <a:endParaRPr lang="es-ES" sz="12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extLst>
                  <a:ext uri="{0D108BD9-81ED-4DB2-BD59-A6C34878D82A}">
                    <a16:rowId xmlns:a16="http://schemas.microsoft.com/office/drawing/2014/main" val="507614670"/>
                  </a:ext>
                </a:extLst>
              </a:tr>
              <a:tr h="34187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4. GESTIÓN DE CONTRATOS PARA EL SERVICIO DE TRANSPORTE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Formulación de requerimiento.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Gestión Pedagógica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Requerimiento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09.01.2023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extLst>
                  <a:ext uri="{0D108BD9-81ED-4DB2-BD59-A6C34878D82A}">
                    <a16:rowId xmlns:a16="http://schemas.microsoft.com/office/drawing/2014/main" val="1086924312"/>
                  </a:ext>
                </a:extLst>
              </a:tr>
              <a:tr h="34486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Contratación del servicio de transporte.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Administración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Contrato de servicio de transporte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Por determinar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extLst>
                  <a:ext uri="{0D108BD9-81ED-4DB2-BD59-A6C34878D82A}">
                    <a16:rowId xmlns:a16="http://schemas.microsoft.com/office/drawing/2014/main" val="1995116424"/>
                  </a:ext>
                </a:extLst>
              </a:tr>
              <a:tr h="34486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Registro de contrato de transporte en el MC SIGA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Administración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Reporte de MC de contratos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Por determinar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extLst>
                  <a:ext uri="{0D108BD9-81ED-4DB2-BD59-A6C34878D82A}">
                    <a16:rowId xmlns:a16="http://schemas.microsoft.com/office/drawing/2014/main" val="818493484"/>
                  </a:ext>
                </a:extLst>
              </a:tr>
              <a:tr h="85201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5. REGISTRO DE RESPONSABLES DE RECEPCIÓN DE RESPONSABLES DE RECEPCIÓN DE MATERIALES EDUCATIVOS EN LAS IIEE6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Comunicar a los directores de IIEE la conformación de ternas de responsables de recepción de materiales educativos.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Gestión pedagógica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Oficio Múltiple para requerir información sobre la terna de responsables de recepción de materiales educativos.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17.11.2022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extLst>
                  <a:ext uri="{0D108BD9-81ED-4DB2-BD59-A6C34878D82A}">
                    <a16:rowId xmlns:a16="http://schemas.microsoft.com/office/drawing/2014/main" val="2873200951"/>
                  </a:ext>
                </a:extLst>
              </a:tr>
              <a:tr h="68296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Elaboración de informe consolidado de ternas de responsables de recepción de material educativo dotación 2023 en IIEE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Gestión pedagógica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Informe de ternas de responsables de recepción de materiales educativos en II.EE.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16.12.2022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extLst>
                  <a:ext uri="{0D108BD9-81ED-4DB2-BD59-A6C34878D82A}">
                    <a16:rowId xmlns:a16="http://schemas.microsoft.com/office/drawing/2014/main" val="2209083850"/>
                  </a:ext>
                </a:extLst>
              </a:tr>
              <a:tr h="34486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Reconocimiento de ternas de responsables de recepción de materiales educativos en la IE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Gestión pedagógica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Resolución Directoral de aprobación de ternas.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24.12.2022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extLst>
                  <a:ext uri="{0D108BD9-81ED-4DB2-BD59-A6C34878D82A}">
                    <a16:rowId xmlns:a16="http://schemas.microsoft.com/office/drawing/2014/main" val="2019979700"/>
                  </a:ext>
                </a:extLst>
              </a:tr>
              <a:tr h="51939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Registro de ternas de responsables de recepción de materiales en MC SIGA.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Administración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Registro de ternas de responsables de recepción de materiales en MC SIGA.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30.12.2022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extLst>
                  <a:ext uri="{0D108BD9-81ED-4DB2-BD59-A6C34878D82A}">
                    <a16:rowId xmlns:a16="http://schemas.microsoft.com/office/drawing/2014/main" val="715468526"/>
                  </a:ext>
                </a:extLst>
              </a:tr>
              <a:tr h="34486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6. DESPACHO DE MATERIALES EDUCATIVOS DE UGEL A II.EE.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Emisión de pecosas mediante el MC SIGA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Administración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Pecosas firmadas como recibido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Por determinar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extLst>
                  <a:ext uri="{0D108BD9-81ED-4DB2-BD59-A6C34878D82A}">
                    <a16:rowId xmlns:a16="http://schemas.microsoft.com/office/drawing/2014/main" val="1749468529"/>
                  </a:ext>
                </a:extLst>
              </a:tr>
              <a:tr h="17581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Envalijado de material educativo.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Administración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Por determinar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extLst>
                  <a:ext uri="{0D108BD9-81ED-4DB2-BD59-A6C34878D82A}">
                    <a16:rowId xmlns:a16="http://schemas.microsoft.com/office/drawing/2014/main" val="1962843234"/>
                  </a:ext>
                </a:extLst>
              </a:tr>
              <a:tr h="34486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Comunicación a las I.E. del cronograma de distribución.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Administración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Comunicado publicado en la página web de la UGEL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Por determinar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extLst>
                  <a:ext uri="{0D108BD9-81ED-4DB2-BD59-A6C34878D82A}">
                    <a16:rowId xmlns:a16="http://schemas.microsoft.com/office/drawing/2014/main" val="249544843"/>
                  </a:ext>
                </a:extLst>
              </a:tr>
            </a:tbl>
          </a:graphicData>
        </a:graphic>
      </p:graphicFrame>
      <p:pic>
        <p:nvPicPr>
          <p:cNvPr id="10" name="image1.png">
            <a:extLst>
              <a:ext uri="{FF2B5EF4-FFF2-40B4-BE49-F238E27FC236}">
                <a16:creationId xmlns:a16="http://schemas.microsoft.com/office/drawing/2014/main" id="{F4CF1580-11C7-C3F5-C693-FD7D68E880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6600" y="14147"/>
            <a:ext cx="686578" cy="892232"/>
          </a:xfrm>
          <a:prstGeom prst="rect">
            <a:avLst/>
          </a:prstGeom>
        </p:spPr>
      </p:pic>
      <p:pic>
        <p:nvPicPr>
          <p:cNvPr id="11" name="image9.jpeg">
            <a:extLst>
              <a:ext uri="{FF2B5EF4-FFF2-40B4-BE49-F238E27FC236}">
                <a16:creationId xmlns:a16="http://schemas.microsoft.com/office/drawing/2014/main" id="{5525EA08-3FEC-04EF-389C-3FF73C2D1D9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333" y="287303"/>
            <a:ext cx="4290060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53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0FB3D-BB20-1774-544D-452E9A854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776728" cy="59355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DISTRIBUCIÓN LOCAL DE MATERIALES EDUCATIVOS IMPRESOS </a:t>
            </a:r>
            <a:r>
              <a:rPr lang="es-ES" sz="20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s-ES" sz="20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DOTACIÓN</a:t>
            </a:r>
            <a:r>
              <a:rPr lang="es-ES" sz="2000" b="1" u="sng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</a:t>
            </a:r>
            <a:br>
              <a:rPr lang="es-P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s-PE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53777858-1D31-0BB7-0E6A-5FDDFAC680D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7457" y="1426029"/>
          <a:ext cx="11321142" cy="4822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4857">
                  <a:extLst>
                    <a:ext uri="{9D8B030D-6E8A-4147-A177-3AD203B41FA5}">
                      <a16:colId xmlns:a16="http://schemas.microsoft.com/office/drawing/2014/main" val="3903978597"/>
                    </a:ext>
                  </a:extLst>
                </a:gridCol>
                <a:gridCol w="3965335">
                  <a:extLst>
                    <a:ext uri="{9D8B030D-6E8A-4147-A177-3AD203B41FA5}">
                      <a16:colId xmlns:a16="http://schemas.microsoft.com/office/drawing/2014/main" val="4202723891"/>
                    </a:ext>
                  </a:extLst>
                </a:gridCol>
                <a:gridCol w="1619037">
                  <a:extLst>
                    <a:ext uri="{9D8B030D-6E8A-4147-A177-3AD203B41FA5}">
                      <a16:colId xmlns:a16="http://schemas.microsoft.com/office/drawing/2014/main" val="3535337626"/>
                    </a:ext>
                  </a:extLst>
                </a:gridCol>
                <a:gridCol w="2035183">
                  <a:extLst>
                    <a:ext uri="{9D8B030D-6E8A-4147-A177-3AD203B41FA5}">
                      <a16:colId xmlns:a16="http://schemas.microsoft.com/office/drawing/2014/main" val="3186059353"/>
                    </a:ext>
                  </a:extLst>
                </a:gridCol>
                <a:gridCol w="1306730">
                  <a:extLst>
                    <a:ext uri="{9D8B030D-6E8A-4147-A177-3AD203B41FA5}">
                      <a16:colId xmlns:a16="http://schemas.microsoft.com/office/drawing/2014/main" val="2720066639"/>
                    </a:ext>
                  </a:extLst>
                </a:gridCol>
              </a:tblGrid>
              <a:tr h="52596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SUB PROCESO</a:t>
                      </a:r>
                      <a:endParaRPr lang="es-ES" sz="1200" b="1" i="0" u="none" strike="noStrike" dirty="0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ACTIVIDAD</a:t>
                      </a:r>
                      <a:endParaRPr lang="es-ES" sz="12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RESPONSABLE</a:t>
                      </a:r>
                      <a:endParaRPr lang="es-ES" sz="12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MEDIO DE VERIFICACIÓN</a:t>
                      </a:r>
                      <a:endParaRPr lang="es-ES" sz="12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CRONOGRAMA</a:t>
                      </a:r>
                      <a:endParaRPr lang="es-ES" sz="1200" b="1" i="0" u="none" strike="noStrike">
                        <a:solidFill>
                          <a:srgbClr val="E7E6E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extLst>
                  <a:ext uri="{0D108BD9-81ED-4DB2-BD59-A6C34878D82A}">
                    <a16:rowId xmlns:a16="http://schemas.microsoft.com/office/drawing/2014/main" val="507614670"/>
                  </a:ext>
                </a:extLst>
              </a:tr>
              <a:tr h="34187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4. GESTIÓN DE CONTRATOS PARA EL SERVICIO DE TRANSPORTE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Formulación de requerimiento.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Gestión Pedagógica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Requerimiento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09.01.2023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extLst>
                  <a:ext uri="{0D108BD9-81ED-4DB2-BD59-A6C34878D82A}">
                    <a16:rowId xmlns:a16="http://schemas.microsoft.com/office/drawing/2014/main" val="1086924312"/>
                  </a:ext>
                </a:extLst>
              </a:tr>
              <a:tr h="34486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Contratación del servicio de transporte.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Administración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Contrato de servicio de transporte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Por determinar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extLst>
                  <a:ext uri="{0D108BD9-81ED-4DB2-BD59-A6C34878D82A}">
                    <a16:rowId xmlns:a16="http://schemas.microsoft.com/office/drawing/2014/main" val="1995116424"/>
                  </a:ext>
                </a:extLst>
              </a:tr>
              <a:tr h="34486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Registro de contrato de transporte en el MC SIGA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Administración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Reporte de MC de contratos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Por determinar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extLst>
                  <a:ext uri="{0D108BD9-81ED-4DB2-BD59-A6C34878D82A}">
                    <a16:rowId xmlns:a16="http://schemas.microsoft.com/office/drawing/2014/main" val="818493484"/>
                  </a:ext>
                </a:extLst>
              </a:tr>
              <a:tr h="85201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5. REGISTRO DE RESPONSABLES DE RECEPCIÓN DE RESPONSABLES DE RECEPCIÓN DE MATERIALES EDUCATIVOS EN LAS IIEE6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Comunicar a los directores de IIEE la conformación de ternas de responsables de recepción de materiales educativos.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Gestión pedagógica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Oficio Múltiple para requerir información sobre la terna de responsables de recepción de materiales educativos.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17.11.2022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extLst>
                  <a:ext uri="{0D108BD9-81ED-4DB2-BD59-A6C34878D82A}">
                    <a16:rowId xmlns:a16="http://schemas.microsoft.com/office/drawing/2014/main" val="2873200951"/>
                  </a:ext>
                </a:extLst>
              </a:tr>
              <a:tr h="68296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Elaboración de informe consolidado de ternas de responsables de recepción de material educativo dotación 2023 en IIEE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Gestión pedagógica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Informe de ternas de responsables de recepción de materiales educativos en II.EE.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16.12.2022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extLst>
                  <a:ext uri="{0D108BD9-81ED-4DB2-BD59-A6C34878D82A}">
                    <a16:rowId xmlns:a16="http://schemas.microsoft.com/office/drawing/2014/main" val="2209083850"/>
                  </a:ext>
                </a:extLst>
              </a:tr>
              <a:tr h="34486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Reconocimiento de ternas de responsables de recepción de materiales educativos en la IE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Gestión pedagógica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Resolución Directoral de aprobación de ternas.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24.12.2022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extLst>
                  <a:ext uri="{0D108BD9-81ED-4DB2-BD59-A6C34878D82A}">
                    <a16:rowId xmlns:a16="http://schemas.microsoft.com/office/drawing/2014/main" val="2019979700"/>
                  </a:ext>
                </a:extLst>
              </a:tr>
              <a:tr h="51939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Registro de ternas de responsables de recepción de materiales en MC SIGA.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Administración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Registro de ternas de responsables de recepción de materiales en MC SIGA.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30.12.2022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extLst>
                  <a:ext uri="{0D108BD9-81ED-4DB2-BD59-A6C34878D82A}">
                    <a16:rowId xmlns:a16="http://schemas.microsoft.com/office/drawing/2014/main" val="715468526"/>
                  </a:ext>
                </a:extLst>
              </a:tr>
              <a:tr h="34486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6. DESPACHO DE MATERIALES EDUCATIVOS DE UGEL A II.EE.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Emisión de pecosas mediante el MC SIGA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Administración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Pecosas firmadas como recibido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Por determinar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extLst>
                  <a:ext uri="{0D108BD9-81ED-4DB2-BD59-A6C34878D82A}">
                    <a16:rowId xmlns:a16="http://schemas.microsoft.com/office/drawing/2014/main" val="1749468529"/>
                  </a:ext>
                </a:extLst>
              </a:tr>
              <a:tr h="17581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Envalijado de material educativo.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Administración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Por determinar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extLst>
                  <a:ext uri="{0D108BD9-81ED-4DB2-BD59-A6C34878D82A}">
                    <a16:rowId xmlns:a16="http://schemas.microsoft.com/office/drawing/2014/main" val="1962843234"/>
                  </a:ext>
                </a:extLst>
              </a:tr>
              <a:tr h="34486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Comunicación a las I.E. del cronograma de distribución.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Administración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Comunicado publicado en la página web de la UGEL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Por determinar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13" marR="6713" marT="6713" marB="0" anchor="ctr"/>
                </a:tc>
                <a:extLst>
                  <a:ext uri="{0D108BD9-81ED-4DB2-BD59-A6C34878D82A}">
                    <a16:rowId xmlns:a16="http://schemas.microsoft.com/office/drawing/2014/main" val="249544843"/>
                  </a:ext>
                </a:extLst>
              </a:tr>
            </a:tbl>
          </a:graphicData>
        </a:graphic>
      </p:graphicFrame>
      <p:pic>
        <p:nvPicPr>
          <p:cNvPr id="10" name="image1.png">
            <a:extLst>
              <a:ext uri="{FF2B5EF4-FFF2-40B4-BE49-F238E27FC236}">
                <a16:creationId xmlns:a16="http://schemas.microsoft.com/office/drawing/2014/main" id="{F4CF1580-11C7-C3F5-C693-FD7D68E880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6600" y="14147"/>
            <a:ext cx="686578" cy="892232"/>
          </a:xfrm>
          <a:prstGeom prst="rect">
            <a:avLst/>
          </a:prstGeom>
        </p:spPr>
      </p:pic>
      <p:pic>
        <p:nvPicPr>
          <p:cNvPr id="11" name="image9.jpeg">
            <a:extLst>
              <a:ext uri="{FF2B5EF4-FFF2-40B4-BE49-F238E27FC236}">
                <a16:creationId xmlns:a16="http://schemas.microsoft.com/office/drawing/2014/main" id="{5525EA08-3FEC-04EF-389C-3FF73C2D1D9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333" y="287303"/>
            <a:ext cx="4290060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83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0FB3D-BB20-1774-544D-452E9A854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776728" cy="59355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DISTRIBUCIÓN LOCAL DE MATERIALES EDUCATIVOS IMPRESOS </a:t>
            </a:r>
            <a:r>
              <a:rPr lang="es-ES" sz="20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s-ES" sz="2000" b="1" u="sng" spc="-3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DOTACIÓN</a:t>
            </a:r>
            <a:r>
              <a:rPr lang="es-ES" sz="2000" b="1" u="sng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</a:t>
            </a:r>
            <a:br>
              <a:rPr lang="es-P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s-PE" dirty="0"/>
          </a:p>
        </p:txBody>
      </p:sp>
      <p:pic>
        <p:nvPicPr>
          <p:cNvPr id="10" name="image1.png">
            <a:extLst>
              <a:ext uri="{FF2B5EF4-FFF2-40B4-BE49-F238E27FC236}">
                <a16:creationId xmlns:a16="http://schemas.microsoft.com/office/drawing/2014/main" id="{F4CF1580-11C7-C3F5-C693-FD7D68E880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6600" y="14147"/>
            <a:ext cx="686578" cy="892232"/>
          </a:xfrm>
          <a:prstGeom prst="rect">
            <a:avLst/>
          </a:prstGeom>
        </p:spPr>
      </p:pic>
      <p:pic>
        <p:nvPicPr>
          <p:cNvPr id="11" name="image9.jpeg">
            <a:extLst>
              <a:ext uri="{FF2B5EF4-FFF2-40B4-BE49-F238E27FC236}">
                <a16:creationId xmlns:a16="http://schemas.microsoft.com/office/drawing/2014/main" id="{5525EA08-3FEC-04EF-389C-3FF73C2D1D9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333" y="287303"/>
            <a:ext cx="4290060" cy="388620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20A326D-7142-D6A1-86B2-E755CAEAE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50527" y="1668991"/>
            <a:ext cx="6929365" cy="4770437"/>
          </a:xfr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2DC6506-B90B-3501-68A3-9C8DD76C8AFD}"/>
              </a:ext>
            </a:extLst>
          </p:cNvPr>
          <p:cNvSpPr/>
          <p:nvPr/>
        </p:nvSpPr>
        <p:spPr>
          <a:xfrm>
            <a:off x="712108" y="1660280"/>
            <a:ext cx="2219417" cy="593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CODIGO MODULAR</a:t>
            </a:r>
            <a:endParaRPr lang="es-PE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5A241E4-E58E-74EB-3160-66FDED345749}"/>
              </a:ext>
            </a:extLst>
          </p:cNvPr>
          <p:cNvSpPr/>
          <p:nvPr/>
        </p:nvSpPr>
        <p:spPr>
          <a:xfrm>
            <a:off x="712106" y="2668103"/>
            <a:ext cx="2219417" cy="593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ITEMS</a:t>
            </a:r>
            <a:endParaRPr lang="es-PE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2F931BC-1DA0-ACC0-7683-80EE2180923F}"/>
              </a:ext>
            </a:extLst>
          </p:cNvPr>
          <p:cNvSpPr/>
          <p:nvPr/>
        </p:nvSpPr>
        <p:spPr>
          <a:xfrm>
            <a:off x="712107" y="3539646"/>
            <a:ext cx="2219417" cy="593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CLASIFICADOR</a:t>
            </a:r>
            <a:endParaRPr lang="es-PE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0B52E0E-048B-59A9-A8E0-4CDB13C62D4F}"/>
              </a:ext>
            </a:extLst>
          </p:cNvPr>
          <p:cNvSpPr/>
          <p:nvPr/>
        </p:nvSpPr>
        <p:spPr>
          <a:xfrm>
            <a:off x="725423" y="4455043"/>
            <a:ext cx="2219417" cy="593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ORDEN DE SERVICIO</a:t>
            </a:r>
            <a:endParaRPr lang="es-PE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F2D5AEE-D409-94C7-1D84-A1C8DB2E0F51}"/>
              </a:ext>
            </a:extLst>
          </p:cNvPr>
          <p:cNvSpPr/>
          <p:nvPr/>
        </p:nvSpPr>
        <p:spPr>
          <a:xfrm>
            <a:off x="737938" y="5370440"/>
            <a:ext cx="2219417" cy="593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O/S DOTACION</a:t>
            </a:r>
            <a:endParaRPr lang="es-PE" dirty="0"/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2354A6B1-720D-7CED-89FA-CCBF66EABCC4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931525" y="1957059"/>
            <a:ext cx="2776817" cy="667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8828D5F8-9C57-608F-7804-1FC2DED45E7D}"/>
              </a:ext>
            </a:extLst>
          </p:cNvPr>
          <p:cNvCxnSpPr>
            <a:stCxn id="8" idx="3"/>
            <a:endCxn id="8" idx="3"/>
          </p:cNvCxnSpPr>
          <p:nvPr/>
        </p:nvCxnSpPr>
        <p:spPr>
          <a:xfrm>
            <a:off x="2931523" y="296488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BBE6458F-373D-7772-63D4-EAA1F62F998E}"/>
              </a:ext>
            </a:extLst>
          </p:cNvPr>
          <p:cNvCxnSpPr>
            <a:cxnSpLocks/>
          </p:cNvCxnSpPr>
          <p:nvPr/>
        </p:nvCxnSpPr>
        <p:spPr>
          <a:xfrm>
            <a:off x="2822363" y="2858610"/>
            <a:ext cx="1944946" cy="519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ED4F7B73-62D5-8C4D-2866-B04D3AC013C2}"/>
              </a:ext>
            </a:extLst>
          </p:cNvPr>
          <p:cNvCxnSpPr>
            <a:stCxn id="12" idx="3"/>
          </p:cNvCxnSpPr>
          <p:nvPr/>
        </p:nvCxnSpPr>
        <p:spPr>
          <a:xfrm flipV="1">
            <a:off x="2931524" y="3503328"/>
            <a:ext cx="3753361" cy="333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75F10ED3-56C1-0379-4B25-14E9FA934984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2944840" y="2620477"/>
            <a:ext cx="4831999" cy="2131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9B91D6D5-597F-E5DA-D687-A8EDA9634639}"/>
              </a:ext>
            </a:extLst>
          </p:cNvPr>
          <p:cNvCxnSpPr>
            <a:stCxn id="14" idx="3"/>
          </p:cNvCxnSpPr>
          <p:nvPr/>
        </p:nvCxnSpPr>
        <p:spPr>
          <a:xfrm flipV="1">
            <a:off x="2957355" y="3539069"/>
            <a:ext cx="5227857" cy="2128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5C16E568-2692-86E5-1700-1F99AD539CB3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2957355" y="5415240"/>
            <a:ext cx="5574086" cy="251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72BDC494-12FE-B5E1-5836-E85F734EF818}"/>
              </a:ext>
            </a:extLst>
          </p:cNvPr>
          <p:cNvCxnSpPr>
            <a:stCxn id="13" idx="3"/>
          </p:cNvCxnSpPr>
          <p:nvPr/>
        </p:nvCxnSpPr>
        <p:spPr>
          <a:xfrm>
            <a:off x="2944840" y="4751822"/>
            <a:ext cx="4911898" cy="618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35595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629</TotalTime>
  <Words>6024</Words>
  <Application>Microsoft Office PowerPoint</Application>
  <PresentationFormat>Panorámica</PresentationFormat>
  <Paragraphs>3062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2" baseType="lpstr">
      <vt:lpstr>Arial</vt:lpstr>
      <vt:lpstr>Arial MT</vt:lpstr>
      <vt:lpstr>Arial Narrow</vt:lpstr>
      <vt:lpstr>Calibri</vt:lpstr>
      <vt:lpstr>Symbol</vt:lpstr>
      <vt:lpstr>Tahoma</vt:lpstr>
      <vt:lpstr>Times New Roman</vt:lpstr>
      <vt:lpstr>Trebuchet MS</vt:lpstr>
      <vt:lpstr>Wingdings 3</vt:lpstr>
      <vt:lpstr>Faceta</vt:lpstr>
      <vt:lpstr>DISTRIBUCIÓN LOCAL DE MATERIALES EDUCATIVOS IMPRESOS  DOTACIÓN 2023</vt:lpstr>
      <vt:lpstr>DISTRIBUCIÓN LOCAL DE MATERIALES EDUCATIVOS IMPRESOS   DOTACIÓN 2023 </vt:lpstr>
      <vt:lpstr>DISTRIBUCIÓN LOCAL DE MATERIALES EDUCATIVOS IMPRESOS   DOTACIÓN 2023 </vt:lpstr>
      <vt:lpstr>DISTRIBUCIÓN LOCAL DE MATERIALES EDUCATIVOS IMPRESOS   DOTACIÓN 2023 </vt:lpstr>
      <vt:lpstr>DISTRIBUCIÓN LOCAL DE MATERIALES EDUCATIVOS IMPRESOS   DOTACIÓN 2023</vt:lpstr>
      <vt:lpstr>DISTRIBUCIÓN LOCAL DE MATERIALES EDUCATIVOS IMPRESOS   DOTACIÓN 2023 </vt:lpstr>
      <vt:lpstr>DISTRIBUCIÓN LOCAL DE MATERIALES EDUCATIVOS IMPRESOS   DOTACIÓN 2023 </vt:lpstr>
      <vt:lpstr>DISTRIBUCIÓN LOCAL DE MATERIALES EDUCATIVOS IMPRESOS   DOTACIÓN 2023 </vt:lpstr>
      <vt:lpstr>DISTRIBUCIÓN LOCAL DE MATERIALES EDUCATIVOS IMPRESOS   DOTACIÓN 2023 </vt:lpstr>
      <vt:lpstr>DISTRIBUCIÓN LOCAL DE MATERIALES EDUCATIVOS IMPRESOS   DOTACIÓN 2023 </vt:lpstr>
      <vt:lpstr>DISTRIBUCIÓN LOCAL DE MATERIALES EDUCATIVOS IMPRESOS   DOTACIÓN 2023</vt:lpstr>
      <vt:lpstr>DISTRIBUCIÓN LOCAL DE MATERIALES EDUCATIVOS IMPRESOS   DOTACIÓN 2023 – DISER PRIMARIA</vt:lpstr>
      <vt:lpstr>DISTRIBUCIÓN LOCAL DE MATERIALES EDUCATIVOS IMPRESOS   DOTACIÓN 2023</vt:lpstr>
      <vt:lpstr>DISTRIBUCIÓN LOCAL DE MATERIALES EDUCATIVOS IMPRESOS   DOTACIÓN 2023 – INICIAL 4 Y 5 AÑOS</vt:lpstr>
      <vt:lpstr>DISTRIBUCIÓN LOCAL DE MATERIALES EDUCATIVOS IMPRESOS   DOTACIÓN 2023 – PRONOEI 5 Y 5 AÑOS</vt:lpstr>
      <vt:lpstr>DISTRIBUCIÓN LOCAL DE MATERIALES EDUCATIVOS IMPRESOS   DOTACIÓN 2023 – PRITE MARIA REYNA Y MADRE</vt:lpstr>
      <vt:lpstr>DISTRIBUCIÓN LOCAL DE MATERIALES EDUCATIVOS IMPRESOS   DOTACIÓN 2023 – DISER PRIMARIA</vt:lpstr>
      <vt:lpstr>DISTRIBUCIÓN LOCAL DE MATERIALES EDUCATIVOS IMPRESOS   DOTACIÓN 2023 –  EDUCACION PRIMARIA DEP</vt:lpstr>
      <vt:lpstr>DISTRIBUCIÓN LOCAL DE MATERIALES EDUCATIVOS IMPRESOS   DOTACIÓN 2023 – EDUCACION PRIMARIA EIB</vt:lpstr>
      <vt:lpstr>DISTRIBUCIÓN LOCAL DE MATERIALES EDUCATIVOS IMPRESOS   DOTACIÓN 2023 – EDUCACION PRIMARIA DEBA</vt:lpstr>
      <vt:lpstr>DISTRIBUCIÓN LOCAL DE MATERIALES EDUCATIVOS IMPRESOS   DOTACIÓN 2023 – EDUCACION SEGUNDARIA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DISTRIBUCIÓN LOCAL DE MATERIALES EDUCATIVOS IMPRESOS  DOTACIÓN 2023</dc:title>
  <dc:creator>UGEL CONDESUYOS</dc:creator>
  <cp:lastModifiedBy>UGEL CONDESUYOS</cp:lastModifiedBy>
  <cp:revision>6</cp:revision>
  <dcterms:created xsi:type="dcterms:W3CDTF">2023-01-27T19:40:12Z</dcterms:created>
  <dcterms:modified xsi:type="dcterms:W3CDTF">2023-01-30T00:03:40Z</dcterms:modified>
</cp:coreProperties>
</file>